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4" r:id="rId1"/>
  </p:sldMasterIdLst>
  <p:notesMasterIdLst>
    <p:notesMasterId r:id="rId12"/>
  </p:notesMasterIdLst>
  <p:sldIdLst>
    <p:sldId id="256" r:id="rId2"/>
    <p:sldId id="258" r:id="rId3"/>
    <p:sldId id="261" r:id="rId4"/>
    <p:sldId id="272" r:id="rId5"/>
    <p:sldId id="273" r:id="rId6"/>
    <p:sldId id="263" r:id="rId7"/>
    <p:sldId id="274" r:id="rId8"/>
    <p:sldId id="271" r:id="rId9"/>
    <p:sldId id="276" r:id="rId10"/>
    <p:sldId id="275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18B07DC-3CFF-4721-BA5B-46396047E1A8}">
          <p14:sldIdLst>
            <p14:sldId id="256"/>
            <p14:sldId id="258"/>
            <p14:sldId id="261"/>
            <p14:sldId id="272"/>
            <p14:sldId id="273"/>
            <p14:sldId id="263"/>
            <p14:sldId id="274"/>
          </p14:sldIdLst>
        </p14:section>
        <p14:section name="Раздел без заголовка" id="{71EB44F8-7199-4469-B080-EF8CC5F85D75}">
          <p14:sldIdLst>
            <p14:sldId id="271"/>
            <p14:sldId id="276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EE5"/>
    <a:srgbClr val="9C9BA7"/>
    <a:srgbClr val="8CA4AC"/>
    <a:srgbClr val="9D6314"/>
    <a:srgbClr val="C897F9"/>
    <a:srgbClr val="E2E6EA"/>
    <a:srgbClr val="BDB87B"/>
    <a:srgbClr val="FFCC66"/>
    <a:srgbClr val="FFB83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0664" autoAdjust="0"/>
  </p:normalViewPr>
  <p:slideViewPr>
    <p:cSldViewPr>
      <p:cViewPr varScale="1">
        <p:scale>
          <a:sx n="74" d="100"/>
          <a:sy n="74" d="100"/>
        </p:scale>
        <p:origin x="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c:rich>
      </c:tx>
      <c:layout/>
      <c:overlay val="0"/>
    </c:title>
    <c:autoTitleDeleted val="0"/>
    <c:view3D>
      <c:rotX val="-10"/>
      <c:hPercent val="80"/>
      <c:rotY val="20"/>
      <c:depthPercent val="90"/>
      <c:rAngAx val="0"/>
      <c:perspective val="40"/>
    </c:view3D>
    <c:floor>
      <c:thickness val="0"/>
      <c:spPr>
        <a:gradFill>
          <a:gsLst>
            <a:gs pos="86000">
              <a:srgbClr val="FFD8C9"/>
            </a:gs>
            <a:gs pos="67900">
              <a:srgbClr val="FFD5C4"/>
            </a:gs>
            <a:gs pos="0">
              <a:schemeClr val="accent1">
                <a:tint val="66000"/>
                <a:satMod val="160000"/>
              </a:schemeClr>
            </a:gs>
            <a:gs pos="17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algn="ctr" rotWithShape="0">
            <a:schemeClr val="accent1">
              <a:lumMod val="60000"/>
              <a:lumOff val="40000"/>
            </a:schemeClr>
          </a:outerShdw>
        </a:effectLst>
      </c:spPr>
    </c:floor>
    <c:sideWall>
      <c:thickness val="0"/>
      <c:spPr>
        <a:pattFill prst="pct5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</c:spPr>
    </c:sideWall>
    <c:backWall>
      <c:thickness val="0"/>
      <c:spPr>
        <a:pattFill prst="pct5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003438142574322"/>
          <c:y val="2.2000872208228949E-2"/>
          <c:w val="0.90675868390102254"/>
          <c:h val="0.669902141884732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2700000" scaled="1"/>
                <a:tileRect/>
              </a:gra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2700000" scaled="1"/>
              </a:gra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2679</c:v>
                </c:pt>
                <c:pt idx="1">
                  <c:v>8869.1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Неналоговые доходы, включая доходы от оказания платных услуг</c:v>
                </c:pt>
              </c:strCache>
            </c:strRef>
          </c:tx>
          <c:spPr>
            <a:gradFill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2700000" scaled="0"/>
            </a:gradFill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2020 год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16192.7</c:v>
                </c:pt>
                <c:pt idx="1">
                  <c:v>9688.2000000000007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0"/>
            </a:gradFill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invertIfNegative val="0"/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2020 год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2063.5</c:v>
                </c:pt>
                <c:pt idx="1">
                  <c:v>2093.4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014416"/>
        <c:axId val="239017160"/>
        <c:axId val="0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v>2021</c:v>
                </c:tx>
                <c:spPr>
                  <a:ln w="25400">
                    <a:noFill/>
                  </a:ln>
                </c:spPr>
                <c:invertIfNegative val="0"/>
                <c:val>
                  <c:numLit>
                    <c:formatCode>General</c:formatCode>
                    <c:ptCount val="1"/>
                    <c:pt idx="0">
                      <c:v>1</c:v>
                    </c:pt>
                  </c:numLit>
                </c:val>
              </c15:ser>
            </c15:filteredBarSeries>
          </c:ext>
        </c:extLst>
      </c:bar3DChart>
      <c:catAx>
        <c:axId val="239014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9017160"/>
        <c:crosses val="autoZero"/>
        <c:auto val="1"/>
        <c:lblAlgn val="ctr"/>
        <c:lblOffset val="100"/>
        <c:noMultiLvlLbl val="0"/>
      </c:catAx>
      <c:valAx>
        <c:axId val="23901716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9014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>
            <a:solidFill>
              <a:schemeClr val="accent1"/>
            </a:solidFill>
            <a:prstDash val="sysDash"/>
          </a:ln>
        </c:spPr>
        <c:txPr>
          <a:bodyPr/>
          <a:lstStyle/>
          <a:p>
            <a:pPr algn="just" rtl="0"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dTable>
      <c:spPr>
        <a:solidFill>
          <a:schemeClr val="bg2">
            <a:lumMod val="75000"/>
          </a:schemeClr>
        </a:solidFill>
      </c:spPr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  <a:scene3d>
      <a:camera prst="orthographicFront"/>
      <a:lightRig rig="threePt" dir="t"/>
    </a:scene3d>
    <a:sp3d prstMaterial="softEdge">
      <a:bevelT w="165100" prst="coolSlant"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100" baseline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ru-RU" sz="2800" b="1" cap="none" spc="100" baseline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Налоговые доходы, в </a:t>
            </a:r>
            <a:r>
              <a:rPr lang="ru-RU" sz="2800" b="1" cap="none" spc="100" baseline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т.ч</a:t>
            </a:r>
            <a:r>
              <a:rPr lang="ru-RU" sz="2800" b="1" cap="none" spc="100" baseline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.:</a:t>
            </a:r>
          </a:p>
          <a:p>
            <a:pPr>
              <a:defRPr b="1" cap="none" spc="10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Century Gothic" panose="020B0502020202020204" pitchFamily="34" charset="0"/>
              </a:defRPr>
            </a:pPr>
            <a:r>
              <a:rPr lang="ru-RU" sz="2800" b="1" cap="none" spc="100" baseline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endParaRPr lang="ru-RU" sz="2800" b="1" cap="none" spc="100" baseline="0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/>
              <a:latin typeface="Century Gothic" panose="020B0502020202020204" pitchFamily="34" charset="0"/>
            </a:endParaRPr>
          </a:p>
        </c:rich>
      </c:tx>
      <c:layout/>
      <c:overlay val="0"/>
      <c:spPr>
        <a:solidFill>
          <a:schemeClr val="bg2"/>
        </a:solidFill>
        <a:ln w="12700" cap="flat" cmpd="sng" algn="ctr">
          <a:solidFill>
            <a:schemeClr val="bg2">
              <a:lumMod val="10000"/>
            </a:schemeClr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100" baseline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/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50"/>
      <c:rAngAx val="0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/>
          <a:bevelB/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110519808143923"/>
          <c:y val="0.19379246187835669"/>
          <c:w val="0.86610108455382362"/>
          <c:h val="0.40552983564414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бюджетные назначения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 w="82550"/>
            </a:sp3d>
          </c:spPr>
          <c:invertIfNegative val="0"/>
          <c:dLbls>
            <c:dLbl>
              <c:idx val="0"/>
              <c:layout>
                <c:manualLayout>
                  <c:x val="-2.4326798938049028E-2"/>
                  <c:y val="-3.125531762293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9066950519011458E-2"/>
                  <c:y val="-2.6455393845128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5143796283171605E-2"/>
                  <c:y val="-4.241793105969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1808.5</c:v>
                </c:pt>
                <c:pt idx="1">
                  <c:v>302.60000000000002</c:v>
                </c:pt>
                <c:pt idx="2">
                  <c:v>4107.7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  <a:bevelB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-1.3683824402652634E-2"/>
                  <c:y val="-2.9022794935583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229281037739099E-2"/>
                  <c:y val="-2.6511294806906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470388347654858"/>
                  <c:y val="-8.6788879997862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сельскохозяйственный налог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2063.5</c:v>
                </c:pt>
                <c:pt idx="1">
                  <c:v>795.4</c:v>
                </c:pt>
                <c:pt idx="2">
                  <c:v>4107.7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gapDepth val="155"/>
        <c:shape val="box"/>
        <c:axId val="239017944"/>
        <c:axId val="239015984"/>
        <c:axId val="414033568"/>
      </c:bar3DChart>
      <c:dateAx>
        <c:axId val="239017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softEdge rad="76200"/>
          </a:effectLst>
        </c:spPr>
        <c:txPr>
          <a:bodyPr rot="2580000" spcFirstLastPara="1" vertOverflow="ellipsis" wrap="square" anchor="ctr" anchorCtr="0"/>
          <a:lstStyle/>
          <a:p>
            <a:pPr>
              <a:defRPr lang="ru-RU"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9015984"/>
        <c:crosses val="autoZero"/>
        <c:auto val="0"/>
        <c:lblOffset val="100"/>
        <c:baseTimeUnit val="days"/>
      </c:dateAx>
      <c:valAx>
        <c:axId val="2390159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crossAx val="239017944"/>
        <c:crosses val="autoZero"/>
        <c:crossBetween val="between"/>
      </c:valAx>
      <c:serAx>
        <c:axId val="414033568"/>
        <c:scaling>
          <c:orientation val="minMax"/>
        </c:scaling>
        <c:delete val="1"/>
        <c:axPos val="b"/>
        <c:majorTickMark val="out"/>
        <c:minorTickMark val="none"/>
        <c:tickLblPos val="nextTo"/>
        <c:crossAx val="239015984"/>
        <c:crosses val="autoZero"/>
      </c:serAx>
      <c:spPr>
        <a:solidFill>
          <a:srgbClr val="8CA4AC">
            <a:alpha val="98824"/>
          </a:srgbClr>
        </a:solidFill>
        <a:ln cap="rnd">
          <a:solidFill>
            <a:schemeClr val="accent4">
              <a:lumMod val="75000"/>
            </a:schemeClr>
          </a:solidFill>
        </a:ln>
        <a:effectLst/>
        <a:scene3d>
          <a:camera prst="orthographicFront"/>
          <a:lightRig rig="threePt" dir="t"/>
        </a:scene3d>
        <a:sp3d>
          <a:bevelT w="6350"/>
        </a:sp3d>
      </c:spPr>
    </c:plotArea>
    <c:legend>
      <c:legendPos val="l"/>
      <c:layout>
        <c:manualLayout>
          <c:xMode val="edge"/>
          <c:yMode val="edge"/>
          <c:x val="0"/>
          <c:y val="0.80981525962656753"/>
          <c:w val="0.28887690639737346"/>
          <c:h val="0.15652831823187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1" i="1" u="none" strike="noStrike" kern="1200" baseline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rgbClr val="9D6314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r>
              <a:rPr lang="ru-RU" sz="3600" i="1" dirty="0" smtClean="0">
                <a:solidFill>
                  <a:srgbClr val="9D631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Неналоговые </a:t>
            </a:r>
            <a:r>
              <a:rPr lang="ru-RU" sz="3600" i="1" dirty="0">
                <a:solidFill>
                  <a:srgbClr val="9D6314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доходы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rgbClr val="9D6314"/>
              </a:solidFill>
              <a:latin typeface="Cambria Math" panose="02040503050406030204" pitchFamily="18" charset="0"/>
              <a:ea typeface="Cambria Math" panose="02040503050406030204" pitchFamily="18" charset="0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Утвержденные бюджетные назначения</c:v>
                </c:pt>
              </c:strCache>
            </c:strRef>
          </c:tx>
          <c:spPr>
            <a:solidFill>
              <a:srgbClr val="9C9BA7"/>
            </a:solidFill>
            <a:ln>
              <a:solidFill>
                <a:schemeClr val="tx1"/>
              </a:solidFill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>
              <a:contourClr>
                <a:schemeClr val="tx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Bodoni MT" panose="020706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муниципального имущества</c:v>
                </c:pt>
                <c:pt idx="1">
                  <c:v>Доходы от компенсации затрат государства</c:v>
                </c:pt>
                <c:pt idx="2">
                  <c:v>Доходы при пользовании природными ресурсами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5208.3</c:v>
                </c:pt>
                <c:pt idx="1">
                  <c:v>339.7</c:v>
                </c:pt>
                <c:pt idx="2">
                  <c:v>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  <a:sp3d>
              <a:contourClr>
                <a:schemeClr val="tx1">
                  <a:lumMod val="85000"/>
                  <a:lumOff val="1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2060"/>
                    </a:solidFill>
                    <a:latin typeface="Bodoni MT" panose="020706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муниципального имущества</c:v>
                </c:pt>
                <c:pt idx="1">
                  <c:v>Доходы от компенсации затрат государства</c:v>
                </c:pt>
                <c:pt idx="2">
                  <c:v>Доходы при пользовании природными ресурсами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5817</c:v>
                </c:pt>
                <c:pt idx="1">
                  <c:v>391.5</c:v>
                </c:pt>
                <c:pt idx="2">
                  <c:v>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shape val="box"/>
        <c:axId val="239016768"/>
        <c:axId val="239018728"/>
        <c:axId val="0"/>
      </c:bar3DChart>
      <c:valAx>
        <c:axId val="239018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Bodoni MT" panose="02070603080606020203" pitchFamily="18" charset="0"/>
                <a:ea typeface="+mn-ea"/>
                <a:cs typeface="+mn-cs"/>
              </a:defRPr>
            </a:pPr>
            <a:endParaRPr lang="ru-RU"/>
          </a:p>
        </c:txPr>
        <c:crossAx val="239016768"/>
        <c:crosses val="autoZero"/>
        <c:crossBetween val="between"/>
      </c:valAx>
      <c:catAx>
        <c:axId val="239016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5">
                <a:lumMod val="40000"/>
                <a:lumOff val="6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Bodoni MT" panose="02070603080606020203" pitchFamily="18" charset="0"/>
                <a:ea typeface="+mn-ea"/>
                <a:cs typeface="+mn-cs"/>
              </a:defRPr>
            </a:pPr>
            <a:endParaRPr lang="ru-RU"/>
          </a:p>
        </c:txPr>
        <c:crossAx val="2390187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8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Showcard Gothic" panose="04020904020102020604" pitchFamily="82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aseline="0">
          <a:solidFill>
            <a:srgbClr val="002060"/>
          </a:solidFill>
          <a:latin typeface="Bodoni MT" panose="02070603080606020203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20"/>
      <c:rotY val="74"/>
      <c:rAngAx val="0"/>
      <c:perspective val="0"/>
    </c:view3D>
    <c:floor>
      <c:thickness val="0"/>
      <c:spPr>
        <a:noFill/>
        <a:ln w="1270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1270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102734744976395E-2"/>
          <c:w val="1"/>
          <c:h val="0.985897288295882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  <a:bevelB prst="slope"/>
            </a:sp3d>
          </c:spPr>
          <c:explosion val="8"/>
          <c:dPt>
            <c:idx val="0"/>
            <c:bubble3D val="0"/>
            <c:spPr>
              <a:solidFill>
                <a:schemeClr val="accent4">
                  <a:shade val="5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1"/>
            <c:bubble3D val="0"/>
            <c:spPr>
              <a:solidFill>
                <a:schemeClr val="accent4">
                  <a:shade val="7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2"/>
            <c:bubble3D val="0"/>
            <c:spPr>
              <a:solidFill>
                <a:schemeClr val="accent4">
                  <a:shade val="9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3"/>
            <c:bubble3D val="0"/>
            <c:spPr>
              <a:solidFill>
                <a:schemeClr val="accent4">
                  <a:tint val="9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4"/>
            <c:bubble3D val="0"/>
            <c:spPr>
              <a:solidFill>
                <a:schemeClr val="accent4">
                  <a:tint val="7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5"/>
            <c:bubble3D val="0"/>
            <c:spPr>
              <a:solidFill>
                <a:schemeClr val="accent4">
                  <a:tint val="5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6"/>
            <c:bubble3D val="0"/>
            <c:spPr>
              <a:solidFill>
                <a:schemeClr val="accent4">
                  <a:tint val="3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7"/>
            <c:bubble3D val="0"/>
            <c:spPr>
              <a:solidFill>
                <a:schemeClr val="accent4">
                  <a:tint val="1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Pt>
            <c:idx val="8"/>
            <c:bubble3D val="0"/>
            <c:spPr>
              <a:solidFill>
                <a:schemeClr val="accent4">
                  <a:tint val="90000"/>
                </a:schemeClr>
              </a:solidFill>
              <a:ln>
                <a:noFill/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  <a:bevelB prst="slope"/>
              </a:sp3d>
            </c:spPr>
          </c:dPt>
          <c:dLbls>
            <c:dLbl>
              <c:idx val="0"/>
              <c:layout>
                <c:manualLayout>
                  <c:x val="0"/>
                  <c:y val="7.365177284853684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67331798559513"/>
                  <c:y val="4.10491083981066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159739790386697"/>
                      <c:h val="8.906657833628911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4600650524033254"/>
                  <c:y val="3.550754305763008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94904228406217"/>
                      <c:h val="0.118020665742215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0238525478857969"/>
                  <c:y val="-1.28276213479709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972265935135387E-2"/>
                  <c:y val="-0.1292592828359403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60131641477591"/>
                      <c:h val="0.1002104540290083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2.7556038689959563E-2"/>
                  <c:y val="-0.1136168340691912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2121972786266007E-2"/>
                  <c:y val="-0.1542221202480767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3912933362549111E-2"/>
                  <c:y val="-0.145274768199666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7106846962359373E-2"/>
                  <c:y val="-6.898283668223828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99" b="0" i="0" u="none" strike="noStrike" kern="1200" baseline="0">
                      <a:solidFill>
                        <a:schemeClr val="tx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99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270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 01 00 Общегосударственные вопросы</c:v>
                </c:pt>
                <c:pt idx="1">
                  <c:v>02 00 Национальная оборона</c:v>
                </c:pt>
                <c:pt idx="2">
                  <c:v>03 00 Национальная безопасность и правоохранительная деятельность</c:v>
                </c:pt>
                <c:pt idx="3">
                  <c:v>04 00 Национальная экономика</c:v>
                </c:pt>
                <c:pt idx="4">
                  <c:v>05 00 Жилищно-коммунальное хозяйство</c:v>
                </c:pt>
                <c:pt idx="5">
                  <c:v>08 00 Культура, кинематография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4862.3</c:v>
                </c:pt>
                <c:pt idx="1">
                  <c:v>233.9</c:v>
                </c:pt>
                <c:pt idx="2" formatCode="General">
                  <c:v>269.89999999999998</c:v>
                </c:pt>
                <c:pt idx="3" formatCode="General">
                  <c:v>429.5</c:v>
                </c:pt>
                <c:pt idx="4">
                  <c:v>13027.1</c:v>
                </c:pt>
                <c:pt idx="5" formatCode="0.00">
                  <c:v>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2">
            <a:lumMod val="90000"/>
          </a:schemeClr>
        </a:solidFill>
        <a:ln w="25385">
          <a:noFill/>
        </a:ln>
        <a:effectLst>
          <a:glow rad="127000">
            <a:schemeClr val="bg2"/>
          </a:glow>
          <a:innerShdw blurRad="63500" dist="50800" dir="162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prstMaterial="flat"/>
      </c:spPr>
    </c:plotArea>
    <c:plotVisOnly val="1"/>
    <c:dispBlanksAs val="zero"/>
    <c:showDLblsOverMax val="0"/>
  </c:chart>
  <c:spPr>
    <a:gradFill flip="none" rotWithShape="1">
      <a:gsLst>
        <a:gs pos="77092">
          <a:srgbClr val="DBFCFD"/>
        </a:gs>
        <a:gs pos="0">
          <a:schemeClr val="bg1"/>
        </a:gs>
        <a:gs pos="0">
          <a:schemeClr val="bg1"/>
        </a:gs>
        <a:gs pos="100000">
          <a:schemeClr val="accent3">
            <a:lumMod val="20000"/>
            <a:lumOff val="80000"/>
          </a:schemeClr>
        </a:gs>
      </a:gsLst>
      <a:path path="circle">
        <a:fillToRect l="100000" t="100000"/>
      </a:path>
      <a:tileRect r="-100000" b="-100000"/>
    </a:gradFill>
    <a:ln w="12700" cap="flat" cmpd="sng" algn="ctr">
      <a:noFill/>
      <a:prstDash val="solid"/>
    </a:ln>
    <a:effectLst/>
  </c:spPr>
  <c:txPr>
    <a:bodyPr/>
    <a:lstStyle/>
    <a:p>
      <a:pPr>
        <a:defRPr sz="1799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smtClean="0">
                <a:effectLst/>
              </a:rPr>
              <a:t>Реализация муниципальных программ  Красномакского сельского поселения на </a:t>
            </a:r>
            <a:r>
              <a:rPr lang="ru-RU" sz="1800" b="1" dirty="0" smtClean="0">
                <a:effectLst/>
              </a:rPr>
              <a:t>2021 </a:t>
            </a:r>
            <a:r>
              <a:rPr lang="ru-RU" sz="1800" b="1" dirty="0" smtClean="0">
                <a:effectLst/>
              </a:rPr>
              <a:t>год</a:t>
            </a:r>
            <a:endParaRPr lang="ru-RU" dirty="0" smtClean="0">
              <a:effectLst/>
            </a:endParaRPr>
          </a:p>
        </c:rich>
      </c:tx>
      <c:layout>
        <c:manualLayout>
          <c:xMode val="edge"/>
          <c:yMode val="edge"/>
          <c:x val="0.10301209470134205"/>
          <c:y val="0"/>
        </c:manualLayout>
      </c:layout>
      <c:overlay val="0"/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129557638605131"/>
          <c:y val="0.1110306219205618"/>
          <c:w val="0.47246598306402865"/>
          <c:h val="0.781905046726074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897F9"/>
            </a:solidFill>
            <a:ln cap="rnd">
              <a:solidFill>
                <a:schemeClr val="accent1">
                  <a:lumMod val="60000"/>
                  <a:lumOff val="40000"/>
                </a:schemeClr>
              </a:solidFill>
              <a:miter lim="800000"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Муниципальная программа Красномакского сельского поселения "Развитие культуры"</c:v>
                </c:pt>
                <c:pt idx="1">
                  <c:v>Муниципальная программа «Формирование современной городской среды»</c:v>
                </c:pt>
                <c:pt idx="2">
                  <c:v>Муниципальная программа «Благоустройство населенных пунктов Красномакского сельского поселения»</c:v>
                </c:pt>
                <c:pt idx="3">
                  <c:v>Муниципальная программа «Создание условий для эффективного управления муниципальным образованием Красномакского сельского поселения» 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350</c:v>
                </c:pt>
                <c:pt idx="1">
                  <c:v>7940.2</c:v>
                </c:pt>
                <c:pt idx="2">
                  <c:v>5762</c:v>
                </c:pt>
                <c:pt idx="3">
                  <c:v>4366.7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Исполнения</c:v>
                </c:pt>
              </c:strCache>
            </c:strRef>
          </c:tx>
          <c:spPr>
            <a:solidFill>
              <a:srgbClr val="E2E6EA"/>
            </a:solidFill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2E6EA"/>
              </a:solidFill>
              <a:ln w="19050" cap="rnd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/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/>
            </c:spPr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/>
            </c:spPr>
          </c:dPt>
          <c:dPt>
            <c:idx val="3"/>
            <c:invertIfNegative val="0"/>
            <c:bubble3D val="0"/>
            <c:spPr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</a:gradFill>
              <a:ln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Муниципальная программа Красномакского сельского поселения "Развитие культуры"</c:v>
                </c:pt>
                <c:pt idx="1">
                  <c:v>Муниципальная программа «Формирование современной городской среды»</c:v>
                </c:pt>
                <c:pt idx="2">
                  <c:v>Муниципальная программа «Благоустройство населенных пунктов Красномакского сельского поселения»</c:v>
                </c:pt>
                <c:pt idx="3">
                  <c:v>Муниципальная программа «Создание условий для эффективного управления муниципальным образованием Красномакского сельского поселения» 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263</c:v>
                </c:pt>
                <c:pt idx="1">
                  <c:v>7940.2</c:v>
                </c:pt>
                <c:pt idx="2">
                  <c:v>5758</c:v>
                </c:pt>
                <c:pt idx="3">
                  <c:v>4361.1000000000004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2"/>
        <c:overlap val="100"/>
        <c:axId val="479848264"/>
        <c:axId val="479844344"/>
      </c:barChart>
      <c:catAx>
        <c:axId val="47984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2"/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opperplate Gothic Bold" panose="020E0705020206020404" pitchFamily="34" charset="0"/>
                <a:ea typeface="+mn-ea"/>
                <a:cs typeface="+mn-cs"/>
              </a:defRPr>
            </a:pPr>
            <a:endParaRPr lang="ru-RU"/>
          </a:p>
        </c:txPr>
        <c:crossAx val="479844344"/>
        <c:crosses val="autoZero"/>
        <c:auto val="1"/>
        <c:lblAlgn val="ctr"/>
        <c:lblOffset val="100"/>
        <c:noMultiLvlLbl val="0"/>
      </c:catAx>
      <c:valAx>
        <c:axId val="47984434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79848264"/>
        <c:crosses val="autoZero"/>
        <c:crossBetween val="between"/>
      </c:valAx>
      <c:spPr>
        <a:noFill/>
        <a:ln>
          <a:noFill/>
        </a:ln>
        <a:effectLst>
          <a:softEdge rad="0"/>
        </a:effectLst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sng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8398B-8C5A-47A9-A9FC-D069F71F24E6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37599-144B-4F09-9E1A-525ADE45A980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accent5">
                  <a:lumMod val="50000"/>
                </a:schemeClr>
              </a:solidFill>
            </a:rPr>
            <a:t>Основные характеристики бюджета  Красномакского сельского поселения за 2021 год тыс. руб.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E5A8CAB0-2E68-4A76-8207-899D9B4C836D}" type="parTrans" cxnId="{28BD7B63-CD4C-4163-948B-BBD30762BBA7}">
      <dgm:prSet/>
      <dgm:spPr/>
      <dgm:t>
        <a:bodyPr/>
        <a:lstStyle/>
        <a:p>
          <a:endParaRPr lang="ru-RU"/>
        </a:p>
      </dgm:t>
    </dgm:pt>
    <dgm:pt modelId="{787AFCEE-5AAF-4FF1-A331-0116E7A54096}" type="sibTrans" cxnId="{28BD7B63-CD4C-4163-948B-BBD30762BBA7}">
      <dgm:prSet/>
      <dgm:spPr/>
      <dgm:t>
        <a:bodyPr/>
        <a:lstStyle/>
        <a:p>
          <a:endParaRPr lang="ru-RU"/>
        </a:p>
      </dgm:t>
    </dgm:pt>
    <dgm:pt modelId="{5AF85EDC-E44D-4AF5-8A92-0991FC9290E6}" type="pres">
      <dgm:prSet presAssocID="{50F8398B-8C5A-47A9-A9FC-D069F71F24E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A55B64-9D67-43A1-9E78-DDABB485A76D}" type="pres">
      <dgm:prSet presAssocID="{34D37599-144B-4F09-9E1A-525ADE45A980}" presName="circle1" presStyleLbl="node1" presStyleIdx="0" presStyleCnt="1"/>
      <dgm:spPr/>
    </dgm:pt>
    <dgm:pt modelId="{14E2254E-1488-4175-A457-0D4F13B9A311}" type="pres">
      <dgm:prSet presAssocID="{34D37599-144B-4F09-9E1A-525ADE45A980}" presName="space" presStyleCnt="0"/>
      <dgm:spPr/>
    </dgm:pt>
    <dgm:pt modelId="{2C4E0BCA-B412-449E-8EA4-F6E0ECF2C701}" type="pres">
      <dgm:prSet presAssocID="{34D37599-144B-4F09-9E1A-525ADE45A980}" presName="rect1" presStyleLbl="alignAcc1" presStyleIdx="0" presStyleCnt="1"/>
      <dgm:spPr/>
      <dgm:t>
        <a:bodyPr/>
        <a:lstStyle/>
        <a:p>
          <a:endParaRPr lang="ru-RU"/>
        </a:p>
      </dgm:t>
    </dgm:pt>
    <dgm:pt modelId="{0F762C74-6576-41DF-AE43-C2DC8D9D38D9}" type="pres">
      <dgm:prSet presAssocID="{34D37599-144B-4F09-9E1A-525ADE45A98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BD7B63-CD4C-4163-948B-BBD30762BBA7}" srcId="{50F8398B-8C5A-47A9-A9FC-D069F71F24E6}" destId="{34D37599-144B-4F09-9E1A-525ADE45A980}" srcOrd="0" destOrd="0" parTransId="{E5A8CAB0-2E68-4A76-8207-899D9B4C836D}" sibTransId="{787AFCEE-5AAF-4FF1-A331-0116E7A54096}"/>
    <dgm:cxn modelId="{99EF6082-50AA-40F9-9419-0AAB211137D0}" type="presOf" srcId="{34D37599-144B-4F09-9E1A-525ADE45A980}" destId="{0F762C74-6576-41DF-AE43-C2DC8D9D38D9}" srcOrd="1" destOrd="0" presId="urn:microsoft.com/office/officeart/2005/8/layout/target3"/>
    <dgm:cxn modelId="{C0B1E722-72F3-45E4-B5EA-337986B5FCDE}" type="presOf" srcId="{34D37599-144B-4F09-9E1A-525ADE45A980}" destId="{2C4E0BCA-B412-449E-8EA4-F6E0ECF2C701}" srcOrd="0" destOrd="0" presId="urn:microsoft.com/office/officeart/2005/8/layout/target3"/>
    <dgm:cxn modelId="{D6E0EB54-CC32-4011-8020-4A4475BE6DC1}" type="presOf" srcId="{50F8398B-8C5A-47A9-A9FC-D069F71F24E6}" destId="{5AF85EDC-E44D-4AF5-8A92-0991FC9290E6}" srcOrd="0" destOrd="0" presId="urn:microsoft.com/office/officeart/2005/8/layout/target3"/>
    <dgm:cxn modelId="{B3D9D78C-2515-4952-87A1-B15D34455DE9}" type="presParOf" srcId="{5AF85EDC-E44D-4AF5-8A92-0991FC9290E6}" destId="{45A55B64-9D67-43A1-9E78-DDABB485A76D}" srcOrd="0" destOrd="0" presId="urn:microsoft.com/office/officeart/2005/8/layout/target3"/>
    <dgm:cxn modelId="{E212CE02-07FE-4FD8-BADC-4F3DC7372B58}" type="presParOf" srcId="{5AF85EDC-E44D-4AF5-8A92-0991FC9290E6}" destId="{14E2254E-1488-4175-A457-0D4F13B9A311}" srcOrd="1" destOrd="0" presId="urn:microsoft.com/office/officeart/2005/8/layout/target3"/>
    <dgm:cxn modelId="{7F3A6036-33C5-4053-AD76-B695EFE50AE6}" type="presParOf" srcId="{5AF85EDC-E44D-4AF5-8A92-0991FC9290E6}" destId="{2C4E0BCA-B412-449E-8EA4-F6E0ECF2C701}" srcOrd="2" destOrd="0" presId="urn:microsoft.com/office/officeart/2005/8/layout/target3"/>
    <dgm:cxn modelId="{684618E0-392C-40D2-AF8E-4FD38A2C33AE}" type="presParOf" srcId="{5AF85EDC-E44D-4AF5-8A92-0991FC9290E6}" destId="{0F762C74-6576-41DF-AE43-C2DC8D9D38D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13BAD3-4E1F-44F1-B1B2-8A600800A0F3}" type="doc">
      <dgm:prSet loTypeId="urn:microsoft.com/office/officeart/2008/layout/RadialCluster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21E71-826B-47A4-996D-F7299238D0BC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9D6314"/>
              </a:solidFill>
            </a:rPr>
            <a:t>БЕЗВОЗМЕЗДНЫЕ ПОСТУПЛЕНИЯ</a:t>
          </a:r>
        </a:p>
        <a:p>
          <a:r>
            <a:rPr lang="ru-RU" sz="1600" b="1" dirty="0" smtClean="0">
              <a:solidFill>
                <a:srgbClr val="9D6314"/>
              </a:solidFill>
            </a:rPr>
            <a:t> </a:t>
          </a:r>
          <a:r>
            <a:rPr lang="ru-RU" sz="1600" b="1" dirty="0" smtClean="0">
              <a:solidFill>
                <a:srgbClr val="9D6314"/>
              </a:solidFill>
            </a:rPr>
            <a:t>2 679,0 </a:t>
          </a:r>
          <a:r>
            <a:rPr lang="ru-RU" sz="1600" b="1" dirty="0" smtClean="0">
              <a:solidFill>
                <a:srgbClr val="9D6314"/>
              </a:solidFill>
            </a:rPr>
            <a:t>тыс. руб. или 100% от плана</a:t>
          </a:r>
          <a:endParaRPr lang="ru-RU" sz="1600" b="1" dirty="0">
            <a:solidFill>
              <a:srgbClr val="9D6314"/>
            </a:solidFill>
          </a:endParaRPr>
        </a:p>
      </dgm:t>
    </dgm:pt>
    <dgm:pt modelId="{791E4615-0C0C-4F0A-8BA0-4A5BBD7BD5DF}" type="parTrans" cxnId="{A923A797-A9AD-4A74-975B-9953A1FD0B77}">
      <dgm:prSet/>
      <dgm:spPr/>
      <dgm:t>
        <a:bodyPr/>
        <a:lstStyle/>
        <a:p>
          <a:endParaRPr lang="ru-RU"/>
        </a:p>
      </dgm:t>
    </dgm:pt>
    <dgm:pt modelId="{A17A6EAA-3970-40CB-A482-43CC905728A3}" type="sibTrans" cxnId="{A923A797-A9AD-4A74-975B-9953A1FD0B77}">
      <dgm:prSet/>
      <dgm:spPr/>
      <dgm:t>
        <a:bodyPr/>
        <a:lstStyle/>
        <a:p>
          <a:endParaRPr lang="ru-RU"/>
        </a:p>
      </dgm:t>
    </dgm:pt>
    <dgm:pt modelId="{4CF6A383-C277-4EAA-AEF4-AE13914DE1CC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Дотации на выравнивание бюджетной обеспеченности</a:t>
          </a:r>
        </a:p>
        <a:p>
          <a:r>
            <a:rPr lang="ru-RU" sz="1400" b="1" dirty="0" smtClean="0">
              <a:solidFill>
                <a:schemeClr val="tx1"/>
              </a:solidFill>
            </a:rPr>
            <a:t>2 </a:t>
          </a:r>
          <a:r>
            <a:rPr lang="ru-RU" sz="1400" b="1" dirty="0" smtClean="0">
              <a:solidFill>
                <a:schemeClr val="tx1"/>
              </a:solidFill>
            </a:rPr>
            <a:t>315,1 </a:t>
          </a:r>
          <a:r>
            <a:rPr lang="ru-RU" sz="1400" b="1" dirty="0" smtClean="0">
              <a:solidFill>
                <a:schemeClr val="tx1"/>
              </a:solidFill>
            </a:rPr>
            <a:t>тыс. руб</a:t>
          </a:r>
          <a:r>
            <a:rPr lang="ru-RU" sz="1600" b="1" dirty="0" smtClean="0">
              <a:solidFill>
                <a:schemeClr val="tx1"/>
              </a:solidFill>
            </a:rPr>
            <a:t>.</a:t>
          </a:r>
          <a:endParaRPr lang="ru-RU" sz="1600" b="1" dirty="0">
            <a:solidFill>
              <a:schemeClr val="tx1"/>
            </a:solidFill>
          </a:endParaRPr>
        </a:p>
      </dgm:t>
    </dgm:pt>
    <dgm:pt modelId="{366CE219-92A2-487F-BD46-B7F0172E6337}" type="parTrans" cxnId="{0AC1C877-2346-4483-A715-5D4AEE0EF84B}">
      <dgm:prSet/>
      <dgm:spPr/>
      <dgm:t>
        <a:bodyPr/>
        <a:lstStyle/>
        <a:p>
          <a:endParaRPr lang="ru-RU"/>
        </a:p>
      </dgm:t>
    </dgm:pt>
    <dgm:pt modelId="{FB3E06D9-C42B-4770-8CAF-85F5992E3A02}" type="sibTrans" cxnId="{0AC1C877-2346-4483-A715-5D4AEE0EF84B}">
      <dgm:prSet/>
      <dgm:spPr/>
      <dgm:t>
        <a:bodyPr/>
        <a:lstStyle/>
        <a:p>
          <a:endParaRPr lang="ru-RU"/>
        </a:p>
      </dgm:t>
    </dgm:pt>
    <dgm:pt modelId="{7AAB7B58-57AB-42CD-96F2-E1FCA59B056A}">
      <dgm:prSet phldrT="[Текст]" custT="1"/>
      <dgm:spPr>
        <a:solidFill>
          <a:srgbClr val="BDB87B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Субвенции бюджетам бюджетной системы РФ </a:t>
          </a:r>
          <a:r>
            <a:rPr lang="ru-RU" sz="1400" b="1" dirty="0" smtClean="0">
              <a:solidFill>
                <a:schemeClr val="tx1"/>
              </a:solidFill>
            </a:rPr>
            <a:t>233,9 </a:t>
          </a:r>
          <a:r>
            <a:rPr lang="ru-RU" sz="1400" b="1" dirty="0" smtClean="0">
              <a:solidFill>
                <a:schemeClr val="tx1"/>
              </a:solidFill>
            </a:rPr>
            <a:t>тыс. руб</a:t>
          </a:r>
          <a:r>
            <a:rPr lang="ru-RU" sz="1400" dirty="0" smtClean="0"/>
            <a:t>.</a:t>
          </a:r>
          <a:endParaRPr lang="ru-RU" sz="1400" dirty="0"/>
        </a:p>
      </dgm:t>
    </dgm:pt>
    <dgm:pt modelId="{814B75DB-6394-49A1-9FED-C52204278773}" type="parTrans" cxnId="{66E0767C-5BFD-44D7-A658-BDDA1D57B1C6}">
      <dgm:prSet/>
      <dgm:spPr/>
      <dgm:t>
        <a:bodyPr/>
        <a:lstStyle/>
        <a:p>
          <a:endParaRPr lang="ru-RU"/>
        </a:p>
      </dgm:t>
    </dgm:pt>
    <dgm:pt modelId="{AFFF6FF0-67F2-4D37-A8A9-5890ED457893}" type="sibTrans" cxnId="{66E0767C-5BFD-44D7-A658-BDDA1D57B1C6}">
      <dgm:prSet/>
      <dgm:spPr/>
      <dgm:t>
        <a:bodyPr/>
        <a:lstStyle/>
        <a:p>
          <a:endParaRPr lang="ru-RU"/>
        </a:p>
      </dgm:t>
    </dgm:pt>
    <dgm:pt modelId="{BF57B648-8D1F-42F3-BC33-46E81C07278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Иные межбюджетные трансферты</a:t>
          </a:r>
        </a:p>
        <a:p>
          <a:r>
            <a:rPr lang="ru-RU" sz="1400" b="1" dirty="0" smtClean="0">
              <a:solidFill>
                <a:schemeClr val="tx1"/>
              </a:solidFill>
            </a:rPr>
            <a:t>127,8 </a:t>
          </a:r>
          <a:r>
            <a:rPr lang="ru-RU" sz="1400" b="1" dirty="0" smtClean="0">
              <a:solidFill>
                <a:schemeClr val="tx1"/>
              </a:solidFill>
            </a:rPr>
            <a:t>тыс. руб</a:t>
          </a:r>
          <a:r>
            <a:rPr lang="ru-RU" sz="1050" b="1" dirty="0" smtClean="0">
              <a:solidFill>
                <a:schemeClr val="tx1"/>
              </a:solidFill>
            </a:rPr>
            <a:t>.</a:t>
          </a:r>
          <a:endParaRPr lang="ru-RU" sz="1050" b="1" dirty="0">
            <a:solidFill>
              <a:schemeClr val="tx1"/>
            </a:solidFill>
          </a:endParaRPr>
        </a:p>
      </dgm:t>
    </dgm:pt>
    <dgm:pt modelId="{C49FD6AA-2BCF-42D3-9837-B213041B6DE5}" type="parTrans" cxnId="{3BFE0039-C1B4-4E26-A2D7-3ACA69304492}">
      <dgm:prSet/>
      <dgm:spPr/>
      <dgm:t>
        <a:bodyPr/>
        <a:lstStyle/>
        <a:p>
          <a:endParaRPr lang="ru-RU"/>
        </a:p>
      </dgm:t>
    </dgm:pt>
    <dgm:pt modelId="{493DE367-2C53-4E71-ACCA-B64A93EE79F2}" type="sibTrans" cxnId="{3BFE0039-C1B4-4E26-A2D7-3ACA69304492}">
      <dgm:prSet/>
      <dgm:spPr/>
      <dgm:t>
        <a:bodyPr/>
        <a:lstStyle/>
        <a:p>
          <a:endParaRPr lang="ru-RU"/>
        </a:p>
      </dgm:t>
    </dgm:pt>
    <dgm:pt modelId="{43E5A3F6-591A-47D3-8226-26D32B048D5B}" type="pres">
      <dgm:prSet presAssocID="{CA13BAD3-4E1F-44F1-B1B2-8A600800A0F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E76EBA3-CFB4-4326-9827-970CAD778C37}" type="pres">
      <dgm:prSet presAssocID="{13F21E71-826B-47A4-996D-F7299238D0BC}" presName="singleCycle" presStyleCnt="0"/>
      <dgm:spPr/>
    </dgm:pt>
    <dgm:pt modelId="{FB7E772C-F6E2-474D-9111-72488418818B}" type="pres">
      <dgm:prSet presAssocID="{13F21E71-826B-47A4-996D-F7299238D0BC}" presName="singleCenter" presStyleLbl="node1" presStyleIdx="0" presStyleCnt="4" custScaleX="194759" custLinFactNeighborX="-2675" custLinFactNeighborY="-45591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27D817B-9384-4863-99E5-734503F1B764}" type="pres">
      <dgm:prSet presAssocID="{366CE219-92A2-487F-BD46-B7F0172E6337}" presName="Name56" presStyleLbl="parChTrans1D2" presStyleIdx="0" presStyleCnt="3"/>
      <dgm:spPr/>
      <dgm:t>
        <a:bodyPr/>
        <a:lstStyle/>
        <a:p>
          <a:endParaRPr lang="ru-RU"/>
        </a:p>
      </dgm:t>
    </dgm:pt>
    <dgm:pt modelId="{3C413599-FD65-4F73-B370-B268DB9B75B0}" type="pres">
      <dgm:prSet presAssocID="{4CF6A383-C277-4EAA-AEF4-AE13914DE1CC}" presName="text0" presStyleLbl="node1" presStyleIdx="1" presStyleCnt="4" custScaleX="193478" custRadScaleRad="6407" custRadScaleInc="-120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33EC7-2F80-4060-ACD3-C64A0EF9A909}" type="pres">
      <dgm:prSet presAssocID="{814B75DB-6394-49A1-9FED-C52204278773}" presName="Name56" presStyleLbl="parChTrans1D2" presStyleIdx="1" presStyleCnt="3"/>
      <dgm:spPr/>
      <dgm:t>
        <a:bodyPr/>
        <a:lstStyle/>
        <a:p>
          <a:endParaRPr lang="ru-RU"/>
        </a:p>
      </dgm:t>
    </dgm:pt>
    <dgm:pt modelId="{E915ACA0-CF15-465D-A585-395F43E370B4}" type="pres">
      <dgm:prSet presAssocID="{7AAB7B58-57AB-42CD-96F2-E1FCA59B056A}" presName="text0" presStyleLbl="node1" presStyleIdx="2" presStyleCnt="4" custScaleX="170183" custRadScaleRad="92718" custRadScaleInc="-52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E330F-EFC0-4729-8FD1-5469DA14D738}" type="pres">
      <dgm:prSet presAssocID="{C49FD6AA-2BCF-42D3-9837-B213041B6DE5}" presName="Name56" presStyleLbl="parChTrans1D2" presStyleIdx="2" presStyleCnt="3"/>
      <dgm:spPr/>
      <dgm:t>
        <a:bodyPr/>
        <a:lstStyle/>
        <a:p>
          <a:endParaRPr lang="ru-RU"/>
        </a:p>
      </dgm:t>
    </dgm:pt>
    <dgm:pt modelId="{A1B790F2-847F-4B1B-8873-382FB1683201}" type="pres">
      <dgm:prSet presAssocID="{BF57B648-8D1F-42F3-BC33-46E81C07278E}" presName="text0" presStyleLbl="node1" presStyleIdx="3" presStyleCnt="4" custScaleX="163350" custRadScaleRad="103744" custRadScaleInc="5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B595DB-4F45-4900-8943-544F993DA6A1}" type="presOf" srcId="{814B75DB-6394-49A1-9FED-C52204278773}" destId="{CB533EC7-2F80-4060-ACD3-C64A0EF9A909}" srcOrd="0" destOrd="0" presId="urn:microsoft.com/office/officeart/2008/layout/RadialCluster"/>
    <dgm:cxn modelId="{7544825C-9170-4310-A0E9-5223B8DE9FB3}" type="presOf" srcId="{C49FD6AA-2BCF-42D3-9837-B213041B6DE5}" destId="{489E330F-EFC0-4729-8FD1-5469DA14D738}" srcOrd="0" destOrd="0" presId="urn:microsoft.com/office/officeart/2008/layout/RadialCluster"/>
    <dgm:cxn modelId="{AB634963-BAE9-48A2-8B4C-B9C44A3703BA}" type="presOf" srcId="{13F21E71-826B-47A4-996D-F7299238D0BC}" destId="{FB7E772C-F6E2-474D-9111-72488418818B}" srcOrd="0" destOrd="0" presId="urn:microsoft.com/office/officeart/2008/layout/RadialCluster"/>
    <dgm:cxn modelId="{662A957C-1A96-4AF6-81E1-3B5CED69E7CB}" type="presOf" srcId="{4CF6A383-C277-4EAA-AEF4-AE13914DE1CC}" destId="{3C413599-FD65-4F73-B370-B268DB9B75B0}" srcOrd="0" destOrd="0" presId="urn:microsoft.com/office/officeart/2008/layout/RadialCluster"/>
    <dgm:cxn modelId="{A923A797-A9AD-4A74-975B-9953A1FD0B77}" srcId="{CA13BAD3-4E1F-44F1-B1B2-8A600800A0F3}" destId="{13F21E71-826B-47A4-996D-F7299238D0BC}" srcOrd="0" destOrd="0" parTransId="{791E4615-0C0C-4F0A-8BA0-4A5BBD7BD5DF}" sibTransId="{A17A6EAA-3970-40CB-A482-43CC905728A3}"/>
    <dgm:cxn modelId="{7AE7C004-3503-4C6C-BE67-1F8CC9D05199}" type="presOf" srcId="{366CE219-92A2-487F-BD46-B7F0172E6337}" destId="{F27D817B-9384-4863-99E5-734503F1B764}" srcOrd="0" destOrd="0" presId="urn:microsoft.com/office/officeart/2008/layout/RadialCluster"/>
    <dgm:cxn modelId="{66E0767C-5BFD-44D7-A658-BDDA1D57B1C6}" srcId="{13F21E71-826B-47A4-996D-F7299238D0BC}" destId="{7AAB7B58-57AB-42CD-96F2-E1FCA59B056A}" srcOrd="1" destOrd="0" parTransId="{814B75DB-6394-49A1-9FED-C52204278773}" sibTransId="{AFFF6FF0-67F2-4D37-A8A9-5890ED457893}"/>
    <dgm:cxn modelId="{3BFE0039-C1B4-4E26-A2D7-3ACA69304492}" srcId="{13F21E71-826B-47A4-996D-F7299238D0BC}" destId="{BF57B648-8D1F-42F3-BC33-46E81C07278E}" srcOrd="2" destOrd="0" parTransId="{C49FD6AA-2BCF-42D3-9837-B213041B6DE5}" sibTransId="{493DE367-2C53-4E71-ACCA-B64A93EE79F2}"/>
    <dgm:cxn modelId="{78BB9567-9062-4727-9C7C-AF646607B582}" type="presOf" srcId="{7AAB7B58-57AB-42CD-96F2-E1FCA59B056A}" destId="{E915ACA0-CF15-465D-A585-395F43E370B4}" srcOrd="0" destOrd="0" presId="urn:microsoft.com/office/officeart/2008/layout/RadialCluster"/>
    <dgm:cxn modelId="{9C3C9CF5-76B5-4B35-9D59-1CB544E8DEBB}" type="presOf" srcId="{CA13BAD3-4E1F-44F1-B1B2-8A600800A0F3}" destId="{43E5A3F6-591A-47D3-8226-26D32B048D5B}" srcOrd="0" destOrd="0" presId="urn:microsoft.com/office/officeart/2008/layout/RadialCluster"/>
    <dgm:cxn modelId="{0AC1C877-2346-4483-A715-5D4AEE0EF84B}" srcId="{13F21E71-826B-47A4-996D-F7299238D0BC}" destId="{4CF6A383-C277-4EAA-AEF4-AE13914DE1CC}" srcOrd="0" destOrd="0" parTransId="{366CE219-92A2-487F-BD46-B7F0172E6337}" sibTransId="{FB3E06D9-C42B-4770-8CAF-85F5992E3A02}"/>
    <dgm:cxn modelId="{6CACD15D-2336-4945-9D91-4C6AF18DF2E9}" type="presOf" srcId="{BF57B648-8D1F-42F3-BC33-46E81C07278E}" destId="{A1B790F2-847F-4B1B-8873-382FB1683201}" srcOrd="0" destOrd="0" presId="urn:microsoft.com/office/officeart/2008/layout/RadialCluster"/>
    <dgm:cxn modelId="{4768F784-0999-4F61-8A9B-0C5F74B0BDB5}" type="presParOf" srcId="{43E5A3F6-591A-47D3-8226-26D32B048D5B}" destId="{CE76EBA3-CFB4-4326-9827-970CAD778C37}" srcOrd="0" destOrd="0" presId="urn:microsoft.com/office/officeart/2008/layout/RadialCluster"/>
    <dgm:cxn modelId="{7E7DA1D7-C80D-4B0B-AE5B-172C795E6CED}" type="presParOf" srcId="{CE76EBA3-CFB4-4326-9827-970CAD778C37}" destId="{FB7E772C-F6E2-474D-9111-72488418818B}" srcOrd="0" destOrd="0" presId="urn:microsoft.com/office/officeart/2008/layout/RadialCluster"/>
    <dgm:cxn modelId="{EACC820A-AB07-4607-9BF6-5A732C9F681A}" type="presParOf" srcId="{CE76EBA3-CFB4-4326-9827-970CAD778C37}" destId="{F27D817B-9384-4863-99E5-734503F1B764}" srcOrd="1" destOrd="0" presId="urn:microsoft.com/office/officeart/2008/layout/RadialCluster"/>
    <dgm:cxn modelId="{6FE80629-46AA-4EF9-B33E-D9288D0C6FF1}" type="presParOf" srcId="{CE76EBA3-CFB4-4326-9827-970CAD778C37}" destId="{3C413599-FD65-4F73-B370-B268DB9B75B0}" srcOrd="2" destOrd="0" presId="urn:microsoft.com/office/officeart/2008/layout/RadialCluster"/>
    <dgm:cxn modelId="{AFBC3DCE-5449-418E-83DF-FDA07B290848}" type="presParOf" srcId="{CE76EBA3-CFB4-4326-9827-970CAD778C37}" destId="{CB533EC7-2F80-4060-ACD3-C64A0EF9A909}" srcOrd="3" destOrd="0" presId="urn:microsoft.com/office/officeart/2008/layout/RadialCluster"/>
    <dgm:cxn modelId="{32D7655B-BEED-4AF0-BDD7-6A82E524F146}" type="presParOf" srcId="{CE76EBA3-CFB4-4326-9827-970CAD778C37}" destId="{E915ACA0-CF15-465D-A585-395F43E370B4}" srcOrd="4" destOrd="0" presId="urn:microsoft.com/office/officeart/2008/layout/RadialCluster"/>
    <dgm:cxn modelId="{CE4209E3-1EE8-4210-AF94-D25BA19CA4C9}" type="presParOf" srcId="{CE76EBA3-CFB4-4326-9827-970CAD778C37}" destId="{489E330F-EFC0-4729-8FD1-5469DA14D738}" srcOrd="5" destOrd="0" presId="urn:microsoft.com/office/officeart/2008/layout/RadialCluster"/>
    <dgm:cxn modelId="{5124AB08-1DE4-4A25-8D91-E82429A3403C}" type="presParOf" srcId="{CE76EBA3-CFB4-4326-9827-970CAD778C37}" destId="{A1B790F2-847F-4B1B-8873-382FB168320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55B64-9D67-43A1-9E78-DDABB485A76D}">
      <dsp:nvSpPr>
        <dsp:cNvPr id="0" name=""/>
        <dsp:cNvSpPr/>
      </dsp:nvSpPr>
      <dsp:spPr>
        <a:xfrm>
          <a:off x="0" y="0"/>
          <a:ext cx="699120" cy="69912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4E0BCA-B412-449E-8EA4-F6E0ECF2C701}">
      <dsp:nvSpPr>
        <dsp:cNvPr id="0" name=""/>
        <dsp:cNvSpPr/>
      </dsp:nvSpPr>
      <dsp:spPr>
        <a:xfrm>
          <a:off x="349560" y="0"/>
          <a:ext cx="8079479" cy="6991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1" kern="1200" dirty="0" smtClean="0">
              <a:solidFill>
                <a:schemeClr val="accent5">
                  <a:lumMod val="50000"/>
                </a:schemeClr>
              </a:solidFill>
            </a:rPr>
            <a:t>Основные характеристики бюджета  Красномакского сельского поселения за 2021 год тыс. руб.</a:t>
          </a:r>
          <a:endParaRPr lang="ru-RU" sz="19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49560" y="0"/>
        <a:ext cx="8079479" cy="699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7E772C-F6E2-474D-9111-72488418818B}">
      <dsp:nvSpPr>
        <dsp:cNvPr id="0" name=""/>
        <dsp:cNvSpPr/>
      </dsp:nvSpPr>
      <dsp:spPr>
        <a:xfrm>
          <a:off x="2232199" y="288022"/>
          <a:ext cx="3744463" cy="1922613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9D6314"/>
              </a:solidFill>
            </a:rPr>
            <a:t>БЕЗВОЗМЕЗДНЫЕ ПОСТУПЛЕНИЯ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9D6314"/>
              </a:solidFill>
            </a:rPr>
            <a:t> </a:t>
          </a:r>
          <a:r>
            <a:rPr lang="ru-RU" sz="1600" b="1" kern="1200" dirty="0" smtClean="0">
              <a:solidFill>
                <a:srgbClr val="9D6314"/>
              </a:solidFill>
            </a:rPr>
            <a:t>2 679,0 </a:t>
          </a:r>
          <a:r>
            <a:rPr lang="ru-RU" sz="1600" b="1" kern="1200" dirty="0" smtClean="0">
              <a:solidFill>
                <a:srgbClr val="9D6314"/>
              </a:solidFill>
            </a:rPr>
            <a:t>тыс. руб. или 100% от плана</a:t>
          </a:r>
          <a:endParaRPr lang="ru-RU" sz="1600" b="1" kern="1200" dirty="0">
            <a:solidFill>
              <a:srgbClr val="9D6314"/>
            </a:solidFill>
          </a:endParaRPr>
        </a:p>
      </dsp:txBody>
      <dsp:txXfrm>
        <a:off x="2326053" y="381876"/>
        <a:ext cx="3556755" cy="1734905"/>
      </dsp:txXfrm>
    </dsp:sp>
    <dsp:sp modelId="{F27D817B-9384-4863-99E5-734503F1B764}">
      <dsp:nvSpPr>
        <dsp:cNvPr id="0" name=""/>
        <dsp:cNvSpPr/>
      </dsp:nvSpPr>
      <dsp:spPr>
        <a:xfrm rot="5428676">
          <a:off x="3577237" y="2725498"/>
          <a:ext cx="10297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976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413599-FD65-4F73-B370-B268DB9B75B0}">
      <dsp:nvSpPr>
        <dsp:cNvPr id="0" name=""/>
        <dsp:cNvSpPr/>
      </dsp:nvSpPr>
      <dsp:spPr>
        <a:xfrm>
          <a:off x="2836305" y="3240360"/>
          <a:ext cx="2492289" cy="1288151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Дотации на выравнивание бюджетной обеспеченности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2 </a:t>
          </a:r>
          <a:r>
            <a:rPr lang="ru-RU" sz="1400" b="1" kern="1200" dirty="0" smtClean="0">
              <a:solidFill>
                <a:schemeClr val="tx1"/>
              </a:solidFill>
            </a:rPr>
            <a:t>315,1 </a:t>
          </a:r>
          <a:r>
            <a:rPr lang="ru-RU" sz="1400" b="1" kern="1200" dirty="0" smtClean="0">
              <a:solidFill>
                <a:schemeClr val="tx1"/>
              </a:solidFill>
            </a:rPr>
            <a:t>тыс. руб</a:t>
          </a:r>
          <a:r>
            <a:rPr lang="ru-RU" sz="1600" b="1" kern="1200" dirty="0" smtClean="0">
              <a:solidFill>
                <a:schemeClr val="tx1"/>
              </a:solidFill>
            </a:rPr>
            <a:t>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899187" y="3303242"/>
        <a:ext cx="2366525" cy="1162387"/>
      </dsp:txXfrm>
    </dsp:sp>
    <dsp:sp modelId="{CB533EC7-2F80-4060-ACD3-C64A0EF9A909}">
      <dsp:nvSpPr>
        <dsp:cNvPr id="0" name=""/>
        <dsp:cNvSpPr/>
      </dsp:nvSpPr>
      <dsp:spPr>
        <a:xfrm rot="2537780">
          <a:off x="4961862" y="2725500"/>
          <a:ext cx="15301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013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5ACA0-CF15-465D-A585-395F43E370B4}">
      <dsp:nvSpPr>
        <dsp:cNvPr id="0" name=""/>
        <dsp:cNvSpPr/>
      </dsp:nvSpPr>
      <dsp:spPr>
        <a:xfrm>
          <a:off x="5904645" y="3240364"/>
          <a:ext cx="2192214" cy="1288151"/>
        </a:xfrm>
        <a:prstGeom prst="roundRect">
          <a:avLst/>
        </a:prstGeom>
        <a:solidFill>
          <a:srgbClr val="BDB87B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Субвенции бюджетам бюджетной системы РФ </a:t>
          </a:r>
          <a:r>
            <a:rPr lang="ru-RU" sz="1400" b="1" kern="1200" dirty="0" smtClean="0">
              <a:solidFill>
                <a:schemeClr val="tx1"/>
              </a:solidFill>
            </a:rPr>
            <a:t>233,9 </a:t>
          </a:r>
          <a:r>
            <a:rPr lang="ru-RU" sz="1400" b="1" kern="1200" dirty="0" smtClean="0">
              <a:solidFill>
                <a:schemeClr val="tx1"/>
              </a:solidFill>
            </a:rPr>
            <a:t>тыс. 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5967527" y="3303246"/>
        <a:ext cx="2066450" cy="1162387"/>
      </dsp:txXfrm>
    </dsp:sp>
    <dsp:sp modelId="{489E330F-EFC0-4729-8FD1-5469DA14D738}">
      <dsp:nvSpPr>
        <dsp:cNvPr id="0" name=""/>
        <dsp:cNvSpPr/>
      </dsp:nvSpPr>
      <dsp:spPr>
        <a:xfrm rot="8257636">
          <a:off x="1701483" y="2733577"/>
          <a:ext cx="15518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51869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790F2-847F-4B1B-8873-382FB1683201}">
      <dsp:nvSpPr>
        <dsp:cNvPr id="0" name=""/>
        <dsp:cNvSpPr/>
      </dsp:nvSpPr>
      <dsp:spPr>
        <a:xfrm>
          <a:off x="146051" y="3256519"/>
          <a:ext cx="2104194" cy="1288151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Иные межбюджетные трансферты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127,8 </a:t>
          </a:r>
          <a:r>
            <a:rPr lang="ru-RU" sz="1400" b="1" kern="1200" dirty="0" smtClean="0">
              <a:solidFill>
                <a:schemeClr val="tx1"/>
              </a:solidFill>
            </a:rPr>
            <a:t>тыс. руб</a:t>
          </a:r>
          <a:r>
            <a:rPr lang="ru-RU" sz="1050" b="1" kern="1200" dirty="0" smtClean="0">
              <a:solidFill>
                <a:schemeClr val="tx1"/>
              </a:solidFill>
            </a:rPr>
            <a:t>.</a:t>
          </a:r>
          <a:endParaRPr lang="ru-RU" sz="1050" b="1" kern="1200" dirty="0">
            <a:solidFill>
              <a:schemeClr val="tx1"/>
            </a:solidFill>
          </a:endParaRPr>
        </a:p>
      </dsp:txBody>
      <dsp:txXfrm>
        <a:off x="208933" y="3319401"/>
        <a:ext cx="1978430" cy="1162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0.8856</cdr:x>
      <cdr:y>0.0625</cdr:y>
    </cdr:from>
    <cdr:to>
      <cdr:x>1</cdr:x>
      <cdr:y>0.1125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78488" y="36004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т</a:t>
          </a:r>
          <a:r>
            <a:rPr lang="ru-RU" sz="1400" b="1" dirty="0" smtClean="0"/>
            <a:t>ыс</a:t>
          </a:r>
          <a:r>
            <a:rPr lang="ru-RU" sz="1100" b="1" dirty="0" smtClean="0"/>
            <a:t>. </a:t>
          </a:r>
          <a:r>
            <a:rPr lang="ru-RU" sz="1400" b="1" dirty="0" smtClean="0"/>
            <a:t>руб.</a:t>
          </a:r>
          <a:endParaRPr lang="ru-RU" sz="11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0.8856</cdr:x>
      <cdr:y>0.075</cdr:y>
    </cdr:from>
    <cdr:to>
      <cdr:x>1</cdr:x>
      <cdr:y>0.1375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78488" y="43204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тыс. руб.</a:t>
          </a:r>
          <a:endParaRPr lang="ru-RU" sz="11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0.48766</cdr:x>
      <cdr:y>0.18115</cdr:y>
    </cdr:from>
    <cdr:to>
      <cdr:x>0.59656</cdr:x>
      <cdr:y>0.25581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48472" y="1160783"/>
          <a:ext cx="948759" cy="478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4 464,7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0.59511</cdr:x>
      <cdr:y>0.17856</cdr:y>
    </cdr:from>
    <cdr:to>
      <cdr:x>0.68644</cdr:x>
      <cdr:y>0.23256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84576" y="1144192"/>
          <a:ext cx="795689" cy="346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4</a:t>
          </a:r>
          <a:r>
            <a:rPr lang="ru-RU" sz="1100" b="1" dirty="0" smtClean="0"/>
            <a:t> </a:t>
          </a:r>
          <a:r>
            <a:rPr lang="ru-RU" sz="1800" b="1" dirty="0" smtClean="0"/>
            <a:t>453,5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0.86441</cdr:x>
      <cdr:y>0.06977</cdr:y>
    </cdr:from>
    <cdr:to>
      <cdr:x>0.97202</cdr:x>
      <cdr:y>0.12791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344816" y="43204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b="1" dirty="0"/>
            <a:t>т</a:t>
          </a:r>
          <a:r>
            <a:rPr lang="ru-RU" sz="1100" b="1" dirty="0" smtClean="0"/>
            <a:t>ыс. руб.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0.54237</cdr:x>
      <cdr:y>0.57445</cdr:y>
    </cdr:from>
    <cdr:to>
      <cdr:x>0.61864</cdr:x>
      <cdr:y>0.63953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25127" y="3681064"/>
          <a:ext cx="664465" cy="417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6 164,5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0.73729</cdr:x>
      <cdr:y>0.57445</cdr:y>
    </cdr:from>
    <cdr:to>
      <cdr:x>0.81356</cdr:x>
      <cdr:y>0.63953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23270" y="3681064"/>
          <a:ext cx="664465" cy="417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6 137,3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0.51695</cdr:x>
      <cdr:y>0.37218</cdr:y>
    </cdr:from>
    <cdr:to>
      <cdr:x>0.59322</cdr:x>
      <cdr:y>0.44186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503668" y="2384920"/>
          <a:ext cx="664465" cy="446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6 889,7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0.66102</cdr:x>
      <cdr:y>0.37218</cdr:y>
    </cdr:from>
    <cdr:to>
      <cdr:x>0.73729</cdr:x>
      <cdr:y>0.44186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758806" y="2384920"/>
          <a:ext cx="664464" cy="4465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6 889,7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0.42153</cdr:x>
      <cdr:y>0.68682</cdr:y>
    </cdr:from>
    <cdr:to>
      <cdr:x>0.51695</cdr:x>
      <cdr:y>0.76744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672409" y="4401145"/>
          <a:ext cx="831260" cy="5166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350,0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0.51245</cdr:x>
      <cdr:y>0.75424</cdr:y>
    </cdr:from>
    <cdr:to>
      <cdr:x>0.58872</cdr:x>
      <cdr:y>0.81043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464496" y="4833192"/>
          <a:ext cx="66446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350,0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780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73E3F056-B79D-490B-BD54-5F5DCBEDC276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15723"/>
            <a:ext cx="5438711" cy="4468069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6779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D246580F-4CEC-42E6-8180-00B103870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24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6580F-4CEC-42E6-8180-00B1038700D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4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87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7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201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97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1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50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37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8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62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66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7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46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23528" y="260648"/>
            <a:ext cx="8496944" cy="6336704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46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bg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0000" tIns="45000" rIns="90000" bIns="45000"/>
          <a:lstStyle/>
          <a:p>
            <a:pPr algn="ctr"/>
            <a:endParaRPr lang="ru-RU" sz="3600" b="1" dirty="0" smtClean="0">
              <a:solidFill>
                <a:schemeClr val="accent5">
                  <a:lumMod val="75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Отчет 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об исполнении бюджета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Красномакского 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сельского поселения Бахчисарайского района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Sylfaen" panose="010A0502050306030303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Республики Крым за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Sylfaen" panose="010A0502050306030303" pitchFamily="18" charset="0"/>
                <a:cs typeface="Times New Roman" pitchFamily="18" charset="0"/>
              </a:rPr>
              <a:t>2021 год</a:t>
            </a:r>
            <a:endParaRPr lang="ru-RU" sz="1800" b="0" strike="noStrike" spc="-1" dirty="0">
              <a:solidFill>
                <a:schemeClr val="accent1">
                  <a:lumMod val="50000"/>
                </a:schemeClr>
              </a:solidFill>
              <a:uFill>
                <a:solidFill>
                  <a:srgbClr val="FFFFFF"/>
                </a:solidFill>
              </a:uFill>
              <a:latin typeface="Sylfaen" panose="010A0502050306030303" pitchFamily="18" charset="0"/>
              <a:cs typeface="Times New Roman" pitchFamily="18" charset="0"/>
            </a:endParaRPr>
          </a:p>
          <a:p>
            <a:pPr marL="109800" algn="ctr">
              <a:lnSpc>
                <a:spcPct val="100000"/>
              </a:lnSpc>
            </a:pPr>
            <a:endParaRPr lang="ru-RU" sz="1800" b="0" strike="noStrike" spc="-1" dirty="0">
              <a:solidFill>
                <a:schemeClr val="bg2">
                  <a:lumMod val="10000"/>
                </a:schemeClr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6174" y="404664"/>
            <a:ext cx="84502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Sylfaen" panose="010A0502050306030303" pitchFamily="18" charset="0"/>
                <a:cs typeface="Times New Roman" pitchFamily="18" charset="0"/>
              </a:rPr>
              <a:t>БЮДЖЕТ  ДЛЯ  ГРАЖДАН</a:t>
            </a:r>
            <a:endParaRPr lang="ru-RU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095120" y="817560"/>
            <a:ext cx="6964560" cy="120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"/>
          <p:cNvSpPr/>
          <p:nvPr/>
        </p:nvSpPr>
        <p:spPr>
          <a:xfrm>
            <a:off x="296550" y="953812"/>
            <a:ext cx="8287833" cy="185354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5760" indent="-255240">
              <a:lnSpc>
                <a:spcPct val="100000"/>
              </a:lnSpc>
            </a:pPr>
            <a:endParaRPr lang="ru-RU" b="1" strike="noStrike" spc="-1" dirty="0" smtClean="0">
              <a:solidFill>
                <a:srgbClr val="55160F"/>
              </a:solidFill>
              <a:uFill>
                <a:solidFill>
                  <a:srgbClr val="FFFFFF"/>
                </a:solidFill>
              </a:uFill>
              <a:latin typeface="Times New Roman"/>
              <a:ea typeface="DejaVu Sans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 smtClean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</a:t>
            </a: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обеспечение устойчивости бюджета;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- выполнение принятых социальных обязательств  перед   гражданами;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предоставление качественных муниципальных услуг населению;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- обеспечение расходов по принятым  обязательствам;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>
              <a:lnSpc>
                <a:spcPct val="100000"/>
              </a:lnSpc>
            </a:pPr>
            <a:r>
              <a:rPr lang="ru-RU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- эффективное использование бюджетных средств.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5760" indent="-255240"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0" y="0"/>
            <a:ext cx="9180200" cy="8175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32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1900" b="1" strike="noStrike" spc="-1" dirty="0" smtClean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Бюджет </a:t>
            </a:r>
            <a:r>
              <a:rPr lang="ru-RU" sz="1900" b="1" spc="-1" dirty="0" smtClean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Красномакского</a:t>
            </a:r>
            <a:r>
              <a:rPr lang="ru-RU" sz="1900" b="1" strike="noStrike" spc="-1" dirty="0" smtClean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 сельского </a:t>
            </a:r>
            <a:r>
              <a:rPr lang="ru-RU" sz="1900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поселения за </a:t>
            </a:r>
            <a:r>
              <a:rPr lang="ru-RU" sz="1900" b="1" strike="noStrike" spc="-1" dirty="0" smtClean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2021 </a:t>
            </a:r>
            <a:r>
              <a:rPr lang="ru-RU" sz="1900" b="1" strike="noStrike" spc="-1" dirty="0" smtClean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год </a:t>
            </a:r>
            <a:r>
              <a:rPr lang="ru-RU" sz="1900" b="1" strike="noStrike" spc="-1" dirty="0">
                <a:solidFill>
                  <a:srgbClr val="55160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исполнен с соблюдением основных направлений бюджетной политики:</a:t>
            </a:r>
            <a:endParaRPr lang="ru-RU" sz="19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550" y="4797152"/>
            <a:ext cx="8287833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Администрация 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</a:rPr>
              <a:t>Красномакского </a:t>
            </a:r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сельского  поселения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Адрес: ул. 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</a:rPr>
              <a:t>Центральная,1</a:t>
            </a:r>
            <a:endParaRPr lang="ru-RU" altLang="ru-RU" dirty="0">
              <a:solidFill>
                <a:srgbClr val="7030A0"/>
              </a:solidFill>
              <a:latin typeface="Times New Roman" pitchFamily="18" charset="0"/>
            </a:endParaRP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itchFamily="18" charset="0"/>
              </a:rPr>
              <a:t>Бахчисарайский  район, Республика Крым , </a:t>
            </a:r>
            <a:r>
              <a:rPr lang="ru-RU" altLang="ru-RU" dirty="0" smtClean="0">
                <a:solidFill>
                  <a:srgbClr val="7030A0"/>
                </a:solidFill>
                <a:latin typeface="Times New Roman" pitchFamily="18" charset="0"/>
              </a:rPr>
              <a:t>298464                                                                                                                                                                                </a:t>
            </a:r>
            <a:r>
              <a:rPr lang="ru-RU" altLang="ru-RU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ru-RU" i="1" dirty="0" smtClean="0"/>
              <a:t>тел</a:t>
            </a:r>
            <a:r>
              <a:rPr lang="ru-RU" i="1" dirty="0"/>
              <a:t>. </a:t>
            </a:r>
            <a:r>
              <a:rPr lang="ru-RU" i="1" dirty="0" smtClean="0"/>
              <a:t>(36554)</a:t>
            </a:r>
            <a:r>
              <a:rPr lang="en-US" i="1" dirty="0" smtClean="0"/>
              <a:t>50532</a:t>
            </a:r>
            <a:r>
              <a:rPr lang="ru-RU" i="1" dirty="0" smtClean="0"/>
              <a:t>, </a:t>
            </a:r>
            <a:r>
              <a:rPr lang="ru-RU" i="1" dirty="0"/>
              <a:t>факс </a:t>
            </a:r>
            <a:r>
              <a:rPr lang="ru-RU" i="1" dirty="0" smtClean="0"/>
              <a:t>(36554)</a:t>
            </a:r>
            <a:r>
              <a:rPr lang="en-US" i="1" dirty="0" smtClean="0"/>
              <a:t>50740</a:t>
            </a:r>
            <a:endParaRPr lang="ru-RU" i="1" dirty="0" smtClean="0"/>
          </a:p>
          <a:p>
            <a:pPr algn="ctr"/>
            <a:r>
              <a:rPr lang="en-US" i="1" u="sng" dirty="0" err="1"/>
              <a:t>kmsovet</a:t>
            </a:r>
            <a:r>
              <a:rPr lang="ru-RU" i="1" u="sng" dirty="0"/>
              <a:t>@mail.ru</a:t>
            </a:r>
            <a:r>
              <a:rPr lang="ru-RU" i="1" dirty="0"/>
              <a:t>, </a:t>
            </a:r>
            <a:r>
              <a:rPr lang="en-US" i="1" u="sng" dirty="0" err="1"/>
              <a:t>krasnyj</a:t>
            </a:r>
            <a:r>
              <a:rPr lang="ru-RU" i="1" u="sng" dirty="0"/>
              <a:t>-</a:t>
            </a:r>
            <a:r>
              <a:rPr lang="en-US" i="1" u="sng" dirty="0" err="1"/>
              <a:t>mak</a:t>
            </a:r>
            <a:r>
              <a:rPr lang="ru-RU" i="1" u="sng" dirty="0" smtClean="0"/>
              <a:t>-sovet@bahch.rk.gov</a:t>
            </a:r>
            <a:r>
              <a:rPr lang="en-US" i="1" u="sng" dirty="0" smtClean="0"/>
              <a:t>.</a:t>
            </a:r>
            <a:r>
              <a:rPr lang="en-US" i="1" u="sng" dirty="0" err="1" smtClean="0"/>
              <a:t>ru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7" y="2737569"/>
            <a:ext cx="3868366" cy="20595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50" y="2619520"/>
            <a:ext cx="4151500" cy="217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165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99975543"/>
              </p:ext>
            </p:extLst>
          </p:nvPr>
        </p:nvGraphicFramePr>
        <p:xfrm>
          <a:off x="428760" y="428760"/>
          <a:ext cx="8429040" cy="69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0" name="Table 2"/>
          <p:cNvGraphicFramePr/>
          <p:nvPr>
            <p:extLst>
              <p:ext uri="{D42A27DB-BD31-4B8C-83A1-F6EECF244321}">
                <p14:modId xmlns:p14="http://schemas.microsoft.com/office/powerpoint/2010/main" val="355080034"/>
              </p:ext>
            </p:extLst>
          </p:nvPr>
        </p:nvGraphicFramePr>
        <p:xfrm>
          <a:off x="428760" y="1556792"/>
          <a:ext cx="8429039" cy="4104000"/>
        </p:xfrm>
        <a:graphic>
          <a:graphicData uri="http://schemas.openxmlformats.org/drawingml/2006/table">
            <a:tbl>
              <a:tblPr>
                <a:effectLst>
                  <a:reflection blurRad="6350" stA="50000" endA="300" endPos="55500" dist="50800" dir="5400000" sy="-100000" algn="bl" rotWithShape="0"/>
                </a:effectLst>
              </a:tblPr>
              <a:tblGrid>
                <a:gridCol w="2774826"/>
                <a:gridCol w="1781645"/>
                <a:gridCol w="1846273"/>
                <a:gridCol w="2026295"/>
              </a:tblGrid>
              <a:tr h="163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i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b="0" i="1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i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</a:t>
                      </a:r>
                      <a:endParaRPr lang="ru-RU" sz="1800" b="0" i="1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i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назначения</a:t>
                      </a:r>
                      <a:endParaRPr lang="ru-RU" sz="1800" b="0" i="1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i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800" b="0" i="1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i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800" b="0" i="1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i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800" b="0" i="1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6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1. Доходы, всего</a:t>
                      </a:r>
                      <a:endParaRPr lang="ru-RU" sz="1800" b="0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i="0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17 853,0</a:t>
                      </a:r>
                      <a:endParaRPr lang="ru-RU" sz="1800" b="1" i="0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20 935,2</a:t>
                      </a:r>
                      <a:endParaRPr lang="ru-RU" sz="1800" b="1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117,3</a:t>
                      </a:r>
                      <a:endParaRPr lang="ru-RU" sz="1800" b="1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712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2. Расходы, всего</a:t>
                      </a:r>
                      <a:endParaRPr lang="ru-RU" sz="1800" b="0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19 313,0</a:t>
                      </a:r>
                      <a:endParaRPr lang="ru-RU" sz="1800" b="1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19 172,9</a:t>
                      </a:r>
                      <a:endParaRPr lang="ru-RU" sz="1800" b="1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99,3</a:t>
                      </a:r>
                      <a:endParaRPr lang="ru-RU" sz="1800" b="0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85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3. </a:t>
                      </a:r>
                      <a:r>
                        <a:rPr lang="ru-RU" sz="2000" b="1" strike="noStrike" spc="-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Franklin Gothic Book"/>
                        </a:rPr>
                        <a:t>Дефицит/Профицит</a:t>
                      </a:r>
                      <a:endParaRPr lang="ru-RU" sz="1800" b="0" strike="noStrike" spc="-1" dirty="0">
                        <a:solidFill>
                          <a:schemeClr val="bg2">
                            <a:lumMod val="10000"/>
                          </a:schemeClr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-1 332,2</a:t>
                      </a:r>
                      <a:endParaRPr lang="ru-RU" sz="1800" b="1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1 762,4</a:t>
                      </a:r>
                      <a:endParaRPr lang="ru-RU" sz="1800" b="1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rgbClr val="9D6314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</a:rPr>
                        <a:t>х</a:t>
                      </a:r>
                      <a:endParaRPr lang="ru-RU" sz="1800" b="0" strike="noStrike" spc="-1" dirty="0">
                        <a:solidFill>
                          <a:srgbClr val="9D6314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51520" y="332656"/>
            <a:ext cx="8640960" cy="104037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Красномакского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Бахчисарайского района Республики Крым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2020 и 2021 годы 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руб.)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987382"/>
              </p:ext>
            </p:extLst>
          </p:nvPr>
        </p:nvGraphicFramePr>
        <p:xfrm>
          <a:off x="250825" y="1628775"/>
          <a:ext cx="8785225" cy="482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140490280"/>
              </p:ext>
            </p:extLst>
          </p:nvPr>
        </p:nvGraphicFramePr>
        <p:xfrm>
          <a:off x="539552" y="260648"/>
          <a:ext cx="835292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85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633352459"/>
              </p:ext>
            </p:extLst>
          </p:nvPr>
        </p:nvGraphicFramePr>
        <p:xfrm>
          <a:off x="827584" y="332656"/>
          <a:ext cx="799288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88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139310222"/>
              </p:ext>
            </p:extLst>
          </p:nvPr>
        </p:nvGraphicFramePr>
        <p:xfrm>
          <a:off x="467544" y="188640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175482"/>
              </p:ext>
            </p:extLst>
          </p:nvPr>
        </p:nvGraphicFramePr>
        <p:xfrm>
          <a:off x="179388" y="908720"/>
          <a:ext cx="878522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11559" y="188640"/>
            <a:ext cx="7920881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b="1" spc="-35" dirty="0">
                <a:solidFill>
                  <a:srgbClr val="9D6314"/>
                </a:solidFill>
                <a:latin typeface="Times New Roman"/>
                <a:cs typeface="Times New Roman"/>
              </a:rPr>
              <a:t>СТРУКТУРА  </a:t>
            </a:r>
            <a:r>
              <a:rPr lang="ru-RU" b="1" spc="-75" dirty="0">
                <a:solidFill>
                  <a:srgbClr val="9D6314"/>
                </a:solidFill>
                <a:latin typeface="Times New Roman"/>
                <a:cs typeface="Times New Roman"/>
              </a:rPr>
              <a:t>РАСХОДОВ  </a:t>
            </a:r>
            <a:r>
              <a:rPr lang="ru-RU" b="1" spc="-40" dirty="0">
                <a:solidFill>
                  <a:srgbClr val="9D6314"/>
                </a:solidFill>
                <a:latin typeface="Times New Roman"/>
                <a:cs typeface="Times New Roman"/>
              </a:rPr>
              <a:t>БЮДЖЕТА </a:t>
            </a:r>
            <a:r>
              <a:rPr lang="ru-RU" b="1" spc="60" dirty="0">
                <a:solidFill>
                  <a:srgbClr val="9D6314"/>
                </a:solidFill>
                <a:latin typeface="Times New Roman"/>
                <a:cs typeface="Times New Roman"/>
              </a:rPr>
              <a:t> КРАСНОМАК</a:t>
            </a:r>
            <a:r>
              <a:rPr lang="ru-RU" b="1" spc="-10" dirty="0">
                <a:solidFill>
                  <a:srgbClr val="9D6314"/>
                </a:solidFill>
                <a:latin typeface="Times New Roman"/>
                <a:cs typeface="Times New Roman"/>
              </a:rPr>
              <a:t>СКОГО  </a:t>
            </a:r>
            <a:endParaRPr lang="ru-RU" b="1" spc="-10" dirty="0" smtClean="0">
              <a:solidFill>
                <a:srgbClr val="9D6314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b="1" spc="-10" dirty="0" smtClean="0">
                <a:solidFill>
                  <a:srgbClr val="9D6314"/>
                </a:solidFill>
                <a:latin typeface="Times New Roman"/>
                <a:cs typeface="Times New Roman"/>
              </a:rPr>
              <a:t>СЕЛЬСКОГО ПОСЕЛЕНИЯ в </a:t>
            </a:r>
            <a:r>
              <a:rPr lang="ru-RU" b="1" spc="-10" dirty="0" smtClean="0">
                <a:solidFill>
                  <a:srgbClr val="9D6314"/>
                </a:solidFill>
                <a:latin typeface="Times New Roman"/>
                <a:cs typeface="Times New Roman"/>
              </a:rPr>
              <a:t>2021 </a:t>
            </a:r>
            <a:r>
              <a:rPr lang="ru-RU" b="1" spc="-10" dirty="0" smtClean="0">
                <a:solidFill>
                  <a:srgbClr val="9D6314"/>
                </a:solidFill>
                <a:latin typeface="Times New Roman"/>
                <a:cs typeface="Times New Roman"/>
              </a:rPr>
              <a:t>году</a:t>
            </a:r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9D6314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11560" y="836712"/>
            <a:ext cx="8229240" cy="51845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0904" cy="753451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АНАЛИЗ </a:t>
            </a:r>
            <a:r>
              <a:rPr lang="ru-RU" sz="2000" b="1" i="1" spc="-1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ИСПОЛНЕНИЯ </a:t>
            </a:r>
            <a:r>
              <a:rPr lang="ru-RU" sz="2000" b="1" i="1" spc="-7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РАСХОДОВ  </a:t>
            </a:r>
            <a:r>
              <a:rPr lang="ru-RU" sz="2000" b="1" i="1" spc="-4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БЮДЖЕТА  </a:t>
            </a:r>
            <a:r>
              <a:rPr lang="ru-RU" sz="2000" b="1" i="1" spc="-4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КРАСНОМАКСКОГО</a:t>
            </a:r>
            <a:r>
              <a:rPr lang="ru-RU" sz="2000" b="1" i="1" spc="-3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 </a:t>
            </a:r>
            <a:r>
              <a:rPr lang="ru-RU" sz="2000" b="1" i="1" spc="-35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СЕЛЬСКОГО  ПОСЕЛЕНИЯ</a:t>
            </a:r>
            <a:endParaRPr lang="ru-RU" sz="20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941956"/>
              </p:ext>
            </p:extLst>
          </p:nvPr>
        </p:nvGraphicFramePr>
        <p:xfrm>
          <a:off x="395536" y="942090"/>
          <a:ext cx="8280920" cy="578940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18753"/>
                <a:gridCol w="1910982"/>
                <a:gridCol w="2194090"/>
                <a:gridCol w="1557095"/>
              </a:tblGrid>
              <a:tr h="79098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Наименование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План на 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2021 </a:t>
                      </a:r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год, тыс. руб.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Исполнено 2021</a:t>
                      </a:r>
                      <a:r>
                        <a:rPr lang="ru-RU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 год,  тыс. руб.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% исполнения</a:t>
                      </a:r>
                      <a:endParaRPr lang="ru-RU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  <a:tr h="6057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Общегосударственные вопросы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4 974,8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4 862,3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  <a:tr h="4746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Национальная оборона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233,9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233,9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  <a:tr h="11158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Национальная </a:t>
                      </a:r>
                      <a:r>
                        <a:rPr lang="ru-RU" sz="1600" spc="-5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безопасность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и  </a:t>
                      </a:r>
                      <a:r>
                        <a:rPr lang="ru-RU" sz="1600" spc="-5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правоохранительная</a:t>
                      </a:r>
                      <a:r>
                        <a:rPr lang="ru-RU" sz="1600" spc="-5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деятельность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270,0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269,9,0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  <a:tr h="60576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Национальная</a:t>
                      </a:r>
                      <a:r>
                        <a:rPr lang="ru-RU" sz="1600" spc="-5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spc="-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экономика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430,0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429,5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  <a:tr h="1115885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5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Жилищно-коммунальное</a:t>
                      </a:r>
                      <a:r>
                        <a:rPr lang="ru-RU" sz="1600" spc="-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хозяйство</a:t>
                      </a:r>
                      <a:endParaRPr lang="ru-RU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13 054,2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027,1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  <a:tr h="60576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spc="-2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Культура,</a:t>
                      </a:r>
                      <a:r>
                        <a:rPr lang="ru-RU" sz="1600" spc="-3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spc="-1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кинематография</a:t>
                      </a:r>
                      <a:endParaRPr lang="ru-RU" sz="16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Batang" panose="02030600000101010101" pitchFamily="18" charset="-127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350 00,00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350,0</a:t>
                      </a:r>
                      <a:endParaRPr lang="ru-RU" sz="1800" b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  <a:tr h="4746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ИТОГО расходы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19 312,9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19 172,9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99,3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EDEE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0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06807699"/>
              </p:ext>
            </p:extLst>
          </p:nvPr>
        </p:nvGraphicFramePr>
        <p:xfrm>
          <a:off x="251520" y="324000"/>
          <a:ext cx="8712000" cy="640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6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3720</TotalTime>
  <Words>334</Words>
  <Application>Microsoft Office PowerPoint</Application>
  <PresentationFormat>Экран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Batang</vt:lpstr>
      <vt:lpstr>Arial</vt:lpstr>
      <vt:lpstr>Calibri</vt:lpstr>
      <vt:lpstr>Calibri Light</vt:lpstr>
      <vt:lpstr>Cambria Math</vt:lpstr>
      <vt:lpstr>Century Gothic</vt:lpstr>
      <vt:lpstr>DejaVu Sans</vt:lpstr>
      <vt:lpstr>Franklin Gothic Book</vt:lpstr>
      <vt:lpstr>Sylfaen</vt:lpstr>
      <vt:lpstr>Times New Roman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АНАЛИЗ ИСПОЛНЕНИЯ РАСХОДОВ  БЮДЖЕТА  КРАСНОМАКСКОГО  СЕЛЬСКОГО  ПОСЕЛЕНИЯ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Бондарев В.С</dc:creator>
  <cp:lastModifiedBy>RePack by Diakov</cp:lastModifiedBy>
  <cp:revision>375</cp:revision>
  <cp:lastPrinted>2020-07-23T12:56:32Z</cp:lastPrinted>
  <dcterms:created xsi:type="dcterms:W3CDTF">2017-04-26T13:02:28Z</dcterms:created>
  <dcterms:modified xsi:type="dcterms:W3CDTF">2022-02-06T17:56:37Z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