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25"/>
  </p:notesMasterIdLst>
  <p:sldIdLst>
    <p:sldId id="256" r:id="rId2"/>
    <p:sldId id="289" r:id="rId3"/>
    <p:sldId id="304" r:id="rId4"/>
    <p:sldId id="305" r:id="rId5"/>
    <p:sldId id="293" r:id="rId6"/>
    <p:sldId id="295" r:id="rId7"/>
    <p:sldId id="310" r:id="rId8"/>
    <p:sldId id="311" r:id="rId9"/>
    <p:sldId id="312" r:id="rId10"/>
    <p:sldId id="323" r:id="rId11"/>
    <p:sldId id="317" r:id="rId12"/>
    <p:sldId id="316" r:id="rId13"/>
    <p:sldId id="313" r:id="rId14"/>
    <p:sldId id="308" r:id="rId15"/>
    <p:sldId id="318" r:id="rId16"/>
    <p:sldId id="297" r:id="rId17"/>
    <p:sldId id="298" r:id="rId18"/>
    <p:sldId id="306" r:id="rId19"/>
    <p:sldId id="301" r:id="rId20"/>
    <p:sldId id="321" r:id="rId21"/>
    <p:sldId id="322" r:id="rId22"/>
    <p:sldId id="30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BC5B6"/>
    <a:srgbClr val="93ADBF"/>
    <a:srgbClr val="D9C5A1"/>
    <a:srgbClr val="D2D3EA"/>
    <a:srgbClr val="D5D7D7"/>
    <a:srgbClr val="CCCCFF"/>
    <a:srgbClr val="F8D9C4"/>
    <a:srgbClr val="0DE34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4" autoAdjust="0"/>
    <p:restoredTop sz="91921" autoAdjust="0"/>
  </p:normalViewPr>
  <p:slideViewPr>
    <p:cSldViewPr>
      <p:cViewPr varScale="1">
        <p:scale>
          <a:sx n="107" d="100"/>
          <a:sy n="107" d="100"/>
        </p:scale>
        <p:origin x="13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5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/>
      <dgm:spPr/>
      <dgm:t>
        <a:bodyPr/>
        <a:lstStyle/>
        <a:p>
          <a:pPr>
            <a:spcAft>
              <a:spcPct val="35000"/>
            </a:spcAft>
          </a:pPr>
          <a:r>
            <a:rPr lang="ru-RU" sz="14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11 848,821 тыс.</a:t>
          </a:r>
          <a:r>
            <a:rPr lang="en-US" sz="14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руб.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100 %</a:t>
          </a:r>
          <a:endParaRPr lang="ru-RU" sz="1400" b="1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Национальная оборона 249,405 тыс. руб.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2,1 %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6 162,533 </a:t>
          </a:r>
          <a:r>
            <a:rPr lang="ru-RU" sz="1400" dirty="0" err="1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54 %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4 686,948 тыс. руб. 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40 %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/>
      <dgm:spPr>
        <a:solidFill>
          <a:srgbClr val="CCCCFF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350,0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3 %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>
        <a:solidFill>
          <a:srgbClr val="CCCCFF"/>
        </a:solidFill>
      </dgm:spPr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EB47B71-2B2B-471B-8254-6425DC3467DC}">
      <dgm:prSet/>
      <dgm:spPr/>
      <dgm:t>
        <a:bodyPr/>
        <a:lstStyle/>
        <a:p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12DE6670-7AE1-4322-9259-28A3BD2796B6}">
      <dgm:prSet/>
      <dgm:spPr/>
      <dgm:t>
        <a:bodyPr/>
        <a:lstStyle/>
        <a:p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84009C1-1397-4DD5-89E8-97AF7D6E1DC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>
            <a:solidFill>
              <a:schemeClr val="accent1">
                <a:lumMod val="50000"/>
              </a:schemeClr>
            </a:solidFill>
          </a:endParaRPr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AB78C95-2ABE-43A1-8C52-982D711CBBD3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62287E6-B8D7-4BF8-B2CD-9BB47DA6CC3F}">
      <dgm:prSet/>
      <dgm:spPr/>
      <dgm:t>
        <a:bodyPr/>
        <a:lstStyle/>
        <a:p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FAF614F-E111-4CCB-86C3-AD6B6950CF5A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FF29C8B-E435-4586-9B3B-5CD319718742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8FD6451-45F9-4296-BBCE-E3E90B8102E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54969B65-E0AB-4F14-8FAC-AC3A53C308A4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4DEE234A-F768-4B72-9D96-AB0E984D0FB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ECB981E-F085-4D98-9472-2BE577BE507B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741C1C53-ADB0-4601-9C21-1AAE68E9BA77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EE46889-1A09-4806-B089-801B04171E6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B271EAF-7E39-4B4D-8809-29CCAE126720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50,000 тыс. руб.</a:t>
          </a:r>
        </a:p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0,4 %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096923-EF68-4EAC-8066-EEDA6619A01F}" type="parTrans" cxnId="{3DB2026B-56DD-4C33-9CE3-811D90E2E664}">
      <dgm:prSet/>
      <dgm:spPr/>
      <dgm:t>
        <a:bodyPr/>
        <a:lstStyle/>
        <a:p>
          <a:endParaRPr lang="ru-RU"/>
        </a:p>
      </dgm:t>
    </dgm:pt>
    <dgm:pt modelId="{7AE34547-491A-4980-8F0B-812F206E87A7}" type="sibTrans" cxnId="{3DB2026B-56DD-4C33-9CE3-811D90E2E664}">
      <dgm:prSet/>
      <dgm:spPr/>
      <dgm:t>
        <a:bodyPr/>
        <a:lstStyle/>
        <a:p>
          <a:endParaRPr lang="ru-RU"/>
        </a:p>
      </dgm:t>
    </dgm:pt>
    <dgm:pt modelId="{E32AEE2E-AE73-46AF-9C73-BF7D3EC8EA95}">
      <dgm:prSet phldrT="[Текст]" custScaleX="152616" custRadScaleRad="104021" custRadScaleInc="-62155"/>
      <dgm:spPr/>
      <dgm:t>
        <a:bodyPr/>
        <a:lstStyle/>
        <a:p>
          <a:endParaRPr lang="ru-RU"/>
        </a:p>
      </dgm:t>
    </dgm:pt>
    <dgm:pt modelId="{2F60C95F-3ADD-4B0C-A177-4D1FF564E06C}" type="parTrans" cxnId="{1A6275DD-8CC9-4605-B27F-E1A201E4DE61}">
      <dgm:prSet custLinFactNeighborX="41545" custLinFactNeighborY="-769"/>
      <dgm:spPr/>
      <dgm:t>
        <a:bodyPr/>
        <a:lstStyle/>
        <a:p>
          <a:endParaRPr lang="ru-RU"/>
        </a:p>
      </dgm:t>
    </dgm:pt>
    <dgm:pt modelId="{4C9759A3-B40B-49FE-BBEA-0E6050F2D87C}" type="sibTrans" cxnId="{1A6275DD-8CC9-4605-B27F-E1A201E4DE61}">
      <dgm:prSet/>
      <dgm:spPr/>
      <dgm:t>
        <a:bodyPr/>
        <a:lstStyle/>
        <a:p>
          <a:endParaRPr lang="ru-RU"/>
        </a:p>
      </dgm:t>
    </dgm:pt>
    <dgm:pt modelId="{D4FBD836-2245-44E6-8E09-C27C3F0BC1F4}">
      <dgm:prSet phldrT="[Текст]" custScaleX="152817" custRadScaleRad="126418" custRadScaleInc="156279"/>
      <dgm:spPr>
        <a:solidFill>
          <a:srgbClr val="CCCCFF"/>
        </a:solidFill>
      </dgm:spPr>
      <dgm:t>
        <a:bodyPr/>
        <a:lstStyle/>
        <a:p>
          <a:endParaRPr lang="ru-RU"/>
        </a:p>
      </dgm:t>
    </dgm:pt>
    <dgm:pt modelId="{B07E7E00-CDC5-4D1D-B998-E080F4D48FDF}" type="parTrans" cxnId="{9F6E230F-3148-4CD6-9B00-4553A9D1A953}">
      <dgm:prSet custScaleX="141212" custLinFactNeighborX="2442" custLinFactNeighborY="10583"/>
      <dgm:spPr/>
      <dgm:t>
        <a:bodyPr/>
        <a:lstStyle/>
        <a:p>
          <a:endParaRPr lang="ru-RU"/>
        </a:p>
      </dgm:t>
    </dgm:pt>
    <dgm:pt modelId="{8BF0845B-EDFD-45FD-8410-C9D3AE54B1F1}" type="sibTrans" cxnId="{9F6E230F-3148-4CD6-9B00-4553A9D1A953}">
      <dgm:prSet/>
      <dgm:spPr/>
      <dgm:t>
        <a:bodyPr/>
        <a:lstStyle/>
        <a:p>
          <a:endParaRPr lang="ru-RU"/>
        </a:p>
      </dgm:t>
    </dgm:pt>
    <dgm:pt modelId="{57262863-15D8-41DC-8A99-76FD933793B4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60,00 тыс. руб. 0,5%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56917-62B8-48AE-9600-C2ACA6D0F185}" type="parTrans" cxnId="{7D9DB64F-1A59-42DC-8B7F-D27BCDED9EBE}">
      <dgm:prSet/>
      <dgm:spPr/>
      <dgm:t>
        <a:bodyPr/>
        <a:lstStyle/>
        <a:p>
          <a:endParaRPr lang="ru-RU"/>
        </a:p>
      </dgm:t>
    </dgm:pt>
    <dgm:pt modelId="{3C10096A-822B-4114-B7A1-14CA5C78F444}" type="sibTrans" cxnId="{7D9DB64F-1A59-42DC-8B7F-D27BCDED9EBE}">
      <dgm:prSet/>
      <dgm:spPr/>
    </dgm:pt>
    <dgm:pt modelId="{9BE17B22-BAB9-4D99-82F5-7AFF5A494F5D}" type="pres">
      <dgm:prSet presAssocID="{1F8E4B7B-3190-492B-BA7B-9B52CE7D79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300DF3-58FE-4720-8CEE-B284244F922F}" type="pres">
      <dgm:prSet presAssocID="{B179D74B-D7BA-4ED1-A72F-D0DA76E8417A}" presName="centerShape" presStyleLbl="node0" presStyleIdx="0" presStyleCnt="1" custLinFactNeighborX="-1977" custLinFactNeighborY="-9107"/>
      <dgm:spPr/>
      <dgm:t>
        <a:bodyPr/>
        <a:lstStyle/>
        <a:p>
          <a:endParaRPr lang="ru-RU"/>
        </a:p>
      </dgm:t>
    </dgm:pt>
    <dgm:pt modelId="{00F1054D-D711-466E-A999-ED8054D09A6D}" type="pres">
      <dgm:prSet presAssocID="{15828F25-D9DC-474E-BDB7-D0C96BB09D5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14726996-8281-4B56-834E-8C9EEC237897}" type="pres">
      <dgm:prSet presAssocID="{15828F25-D9DC-474E-BDB7-D0C96BB09D5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761FE5E-3E52-49E1-8CA9-87EBD9E58173}" type="pres">
      <dgm:prSet presAssocID="{5A305073-4AE3-4F5A-9103-E20EE30AA624}" presName="node" presStyleLbl="node1" presStyleIdx="0" presStyleCnt="6" custScaleX="159155" custRadScaleRad="109021" custRadScaleInc="61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DC83F-A215-4946-90AD-00CAC66F0714}" type="pres">
      <dgm:prSet presAssocID="{7FE7A46F-F120-46C2-8441-BB1D9BA17B40}" presName="parTrans" presStyleLbl="sibTrans2D1" presStyleIdx="1" presStyleCnt="6"/>
      <dgm:spPr/>
      <dgm:t>
        <a:bodyPr/>
        <a:lstStyle/>
        <a:p>
          <a:endParaRPr lang="ru-RU"/>
        </a:p>
      </dgm:t>
    </dgm:pt>
    <dgm:pt modelId="{33A9B3D5-47F3-4E65-93F5-3F92CA1A8419}" type="pres">
      <dgm:prSet presAssocID="{7FE7A46F-F120-46C2-8441-BB1D9BA17B4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0B934FA-1EED-4E37-86C8-C01E14E44F89}" type="pres">
      <dgm:prSet presAssocID="{C6A1BDBE-B799-45DE-8DF1-D0A56A293435}" presName="node" presStyleLbl="node1" presStyleIdx="1" presStyleCnt="6" custScaleX="160965" custRadScaleRad="120396" custRadScaleInc="4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7B691-326B-4457-B075-355D5175282A}" type="pres">
      <dgm:prSet presAssocID="{F986B101-2D04-4E3D-8735-12066002DCA2}" presName="parTrans" presStyleLbl="sibTrans2D1" presStyleIdx="2" presStyleCnt="6" custLinFactNeighborX="41545" custLinFactNeighborY="-769"/>
      <dgm:spPr/>
      <dgm:t>
        <a:bodyPr/>
        <a:lstStyle/>
        <a:p>
          <a:endParaRPr lang="ru-RU"/>
        </a:p>
      </dgm:t>
    </dgm:pt>
    <dgm:pt modelId="{0535E14B-1671-46CF-9899-B6A3BFF5D84F}" type="pres">
      <dgm:prSet presAssocID="{F986B101-2D04-4E3D-8735-12066002DCA2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0D9523D-94DC-4EF2-9C1B-B3EDEB396EA2}" type="pres">
      <dgm:prSet presAssocID="{D3913F27-E24C-40CD-AFE9-DDAE93138E32}" presName="node" presStyleLbl="node1" presStyleIdx="2" presStyleCnt="6" custScaleX="152616" custRadScaleRad="111820" custRadScaleInc="6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AECFB-4793-4291-885F-2B23330207AD}" type="pres">
      <dgm:prSet presAssocID="{4199C120-FE21-41AC-9A33-F6885A63D66E}" presName="parTrans" presStyleLbl="sibTrans2D1" presStyleIdx="3" presStyleCnt="6" custScaleX="141212" custLinFactNeighborX="2442" custLinFactNeighborY="10583"/>
      <dgm:spPr/>
      <dgm:t>
        <a:bodyPr/>
        <a:lstStyle/>
        <a:p>
          <a:endParaRPr lang="ru-RU"/>
        </a:p>
      </dgm:t>
    </dgm:pt>
    <dgm:pt modelId="{1785B08A-2AA4-407F-A500-EFF0D282D4A1}" type="pres">
      <dgm:prSet presAssocID="{4199C120-FE21-41AC-9A33-F6885A63D66E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98761E-7DCE-4F4D-AA8A-EE1F842BAEA4}" type="pres">
      <dgm:prSet presAssocID="{C3B366E1-35BE-4501-9211-79E56F24F0B1}" presName="node" presStyleLbl="node1" presStyleIdx="3" presStyleCnt="6" custScaleX="152817" custRadScaleRad="75808" custRadScaleInc="76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64819-0D93-44C1-80F3-D4706763F611}" type="pres">
      <dgm:prSet presAssocID="{6E096923-EF68-4EAC-8066-EEDA6619A01F}" presName="parTrans" presStyleLbl="sibTrans2D1" presStyleIdx="4" presStyleCnt="6" custLinFactNeighborX="-3875" custLinFactNeighborY="-12700"/>
      <dgm:spPr/>
      <dgm:t>
        <a:bodyPr/>
        <a:lstStyle/>
        <a:p>
          <a:endParaRPr lang="ru-RU"/>
        </a:p>
      </dgm:t>
    </dgm:pt>
    <dgm:pt modelId="{F072F1B6-386F-450F-B693-8D2F5DFA75B6}" type="pres">
      <dgm:prSet presAssocID="{6E096923-EF68-4EAC-8066-EEDA6619A01F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F4BCE6E-0F72-4151-B25D-54E2EE2616B9}" type="pres">
      <dgm:prSet presAssocID="{BB271EAF-7E39-4B4D-8809-29CCAE126720}" presName="node" presStyleLbl="node1" presStyleIdx="4" presStyleCnt="6" custScaleX="174044" custRadScaleRad="132394" custRadScaleInc="91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CAE1E-6D69-4705-BEFC-41B18D3512BA}" type="pres">
      <dgm:prSet presAssocID="{11856917-62B8-48AE-9600-C2ACA6D0F185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7487843-30EE-4D80-BDE6-A66603F004BB}" type="pres">
      <dgm:prSet presAssocID="{11856917-62B8-48AE-9600-C2ACA6D0F185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5700C54B-85CB-4D63-9586-56E78F028110}" type="pres">
      <dgm:prSet presAssocID="{57262863-15D8-41DC-8A99-76FD933793B4}" presName="node" presStyleLbl="node1" presStyleIdx="5" presStyleCnt="6" custScaleX="169688" custRadScaleRad="139240" custRadScaleInc="28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4" destOrd="0" parTransId="{A25F939E-937A-4E54-8470-45BEA4B44D22}" sibTransId="{9D171216-9D62-46A2-88BD-E280D347225E}"/>
    <dgm:cxn modelId="{9E186B52-BF2E-452D-8F4A-9B91475EF6D3}" type="presOf" srcId="{4199C120-FE21-41AC-9A33-F6885A63D66E}" destId="{F4EAECFB-4793-4291-885F-2B23330207AD}" srcOrd="0" destOrd="0" presId="urn:microsoft.com/office/officeart/2005/8/layout/radial5"/>
    <dgm:cxn modelId="{A8874F13-6538-48E1-A11B-C8286704D7D5}" srcId="{1F8E4B7B-3190-492B-BA7B-9B52CE7D79BE}" destId="{5A1914C5-A470-4C7F-BD45-3BF4A505E61B}" srcOrd="5" destOrd="0" parTransId="{71F6EE6C-D40F-43B8-9966-BC7473CFE9A1}" sibTransId="{FA038D41-E7F2-46FE-BE06-27D296653FF9}"/>
    <dgm:cxn modelId="{616A4FF8-F6C7-4A57-81FD-A4BC7BF9A8B2}" type="presOf" srcId="{B179D74B-D7BA-4ED1-A72F-D0DA76E8417A}" destId="{CB300DF3-58FE-4720-8CEE-B284244F922F}" srcOrd="0" destOrd="0" presId="urn:microsoft.com/office/officeart/2005/8/layout/radial5"/>
    <dgm:cxn modelId="{46FABFBB-B13D-4D4A-BA26-7776B7A45EE0}" srcId="{1F8E4B7B-3190-492B-BA7B-9B52CE7D79BE}" destId="{741C1C53-ADB0-4601-9C21-1AAE68E9BA77}" srcOrd="14" destOrd="0" parTransId="{787F8F0E-AB9C-4B5E-8FD0-E0A17B99B8FC}" sibTransId="{D3BA8B9C-BFDD-42F1-9379-2D68E54701DB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DB2026B-56DD-4C33-9CE3-811D90E2E664}" srcId="{B179D74B-D7BA-4ED1-A72F-D0DA76E8417A}" destId="{BB271EAF-7E39-4B4D-8809-29CCAE126720}" srcOrd="4" destOrd="0" parTransId="{6E096923-EF68-4EAC-8066-EEDA6619A01F}" sibTransId="{7AE34547-491A-4980-8F0B-812F206E87A7}"/>
    <dgm:cxn modelId="{7D9DB64F-1A59-42DC-8B7F-D27BCDED9EBE}" srcId="{B179D74B-D7BA-4ED1-A72F-D0DA76E8417A}" destId="{57262863-15D8-41DC-8A99-76FD933793B4}" srcOrd="5" destOrd="0" parTransId="{11856917-62B8-48AE-9600-C2ACA6D0F185}" sibTransId="{3C10096A-822B-4114-B7A1-14CA5C78F444}"/>
    <dgm:cxn modelId="{64E0D9FD-EEA3-429C-B513-07BD788BA0C3}" type="presOf" srcId="{15828F25-D9DC-474E-BDB7-D0C96BB09D53}" destId="{14726996-8281-4B56-834E-8C9EEC237897}" srcOrd="1" destOrd="0" presId="urn:microsoft.com/office/officeart/2005/8/layout/radial5"/>
    <dgm:cxn modelId="{8B7A7A27-058F-4C90-9DBC-9B3B75BCE948}" type="presOf" srcId="{F986B101-2D04-4E3D-8735-12066002DCA2}" destId="{0535E14B-1671-46CF-9899-B6A3BFF5D84F}" srcOrd="1" destOrd="0" presId="urn:microsoft.com/office/officeart/2005/8/layout/radial5"/>
    <dgm:cxn modelId="{2D892554-E9DC-4D66-AE90-40D8A7B9D6B3}" type="presOf" srcId="{D3913F27-E24C-40CD-AFE9-DDAE93138E32}" destId="{B0D9523D-94DC-4EF2-9C1B-B3EDEB396EA2}" srcOrd="0" destOrd="0" presId="urn:microsoft.com/office/officeart/2005/8/layout/radial5"/>
    <dgm:cxn modelId="{D7C32E66-81EA-4D82-A505-FE7E733AE619}" srcId="{1F8E4B7B-3190-492B-BA7B-9B52CE7D79BE}" destId="{54969B65-E0AB-4F14-8FAC-AC3A53C308A4}" srcOrd="11" destOrd="0" parTransId="{1A8C79CC-737D-47B3-9125-BF9E52A9ED44}" sibTransId="{A4E8447A-2906-4868-9FB8-53A78A892423}"/>
    <dgm:cxn modelId="{6B84FB54-8E4C-4DE1-8505-4CB502D7E56A}" type="presOf" srcId="{1F8E4B7B-3190-492B-BA7B-9B52CE7D79BE}" destId="{9BE17B22-BAB9-4D99-82F5-7AFF5A494F5D}" srcOrd="0" destOrd="0" presId="urn:microsoft.com/office/officeart/2005/8/layout/radial5"/>
    <dgm:cxn modelId="{1B2D08A9-FD2B-4C26-B84F-A6C6038E479D}" srcId="{B179D74B-D7BA-4ED1-A72F-D0DA76E8417A}" destId="{C3B366E1-35BE-4501-9211-79E56F24F0B1}" srcOrd="3" destOrd="0" parTransId="{4199C120-FE21-41AC-9A33-F6885A63D66E}" sibTransId="{AB4F022C-2B6F-4D5A-8949-0266BBDB6FAD}"/>
    <dgm:cxn modelId="{6E64CDD4-DD55-4879-97F3-53C289B68D18}" srcId="{1F8E4B7B-3190-492B-BA7B-9B52CE7D79BE}" destId="{6ECB981E-F085-4D98-9472-2BE577BE507B}" srcOrd="13" destOrd="0" parTransId="{EC7F1BEB-B370-461E-8CB4-1ECA98D18C84}" sibTransId="{D3D34119-1DE8-4F0A-9806-7E2D0E5E3C70}"/>
    <dgm:cxn modelId="{67726E2E-DB94-4F1D-94DA-C95E65667E4D}" type="presOf" srcId="{6E096923-EF68-4EAC-8066-EEDA6619A01F}" destId="{C3F64819-0D93-44C1-80F3-D4706763F611}" srcOrd="0" destOrd="0" presId="urn:microsoft.com/office/officeart/2005/8/layout/radial5"/>
    <dgm:cxn modelId="{A9A87980-0C7B-4287-9909-BF67EF3BB7C2}" type="presOf" srcId="{C6A1BDBE-B799-45DE-8DF1-D0A56A293435}" destId="{10B934FA-1EED-4E37-86C8-C01E14E44F89}" srcOrd="0" destOrd="0" presId="urn:microsoft.com/office/officeart/2005/8/layout/radial5"/>
    <dgm:cxn modelId="{F8B42B8F-ACB6-45F7-A903-B27F10AEB632}" type="presOf" srcId="{4199C120-FE21-41AC-9A33-F6885A63D66E}" destId="{1785B08A-2AA4-407F-A500-EFF0D282D4A1}" srcOrd="1" destOrd="0" presId="urn:microsoft.com/office/officeart/2005/8/layout/radial5"/>
    <dgm:cxn modelId="{199ADF5D-5788-40B1-AA66-A9206F28E623}" srcId="{1F8E4B7B-3190-492B-BA7B-9B52CE7D79BE}" destId="{28FD6451-45F9-4296-BBCE-E3E90B8102E0}" srcOrd="10" destOrd="0" parTransId="{2F72FD44-569C-476B-8044-6892A8D39D54}" sibTransId="{54EBC7FE-99CE-43D4-B909-844D90D79D25}"/>
    <dgm:cxn modelId="{48964BC5-CFF8-4030-BE86-7595613B885B}" type="presOf" srcId="{57262863-15D8-41DC-8A99-76FD933793B4}" destId="{5700C54B-85CB-4D63-9586-56E78F028110}" srcOrd="0" destOrd="0" presId="urn:microsoft.com/office/officeart/2005/8/layout/radial5"/>
    <dgm:cxn modelId="{1A6275DD-8CC9-4605-B27F-E1A201E4DE61}" srcId="{1F8E4B7B-3190-492B-BA7B-9B52CE7D79BE}" destId="{E32AEE2E-AE73-46AF-9C73-BF7D3EC8EA95}" srcOrd="16" destOrd="0" parTransId="{2F60C95F-3ADD-4B0C-A177-4D1FF564E06C}" sibTransId="{4C9759A3-B40B-49FE-BBEA-0E6050F2D87C}"/>
    <dgm:cxn modelId="{00EC5F3F-39CE-4A35-85DE-4C31F41960C0}" type="presOf" srcId="{6E096923-EF68-4EAC-8066-EEDA6619A01F}" destId="{F072F1B6-386F-450F-B693-8D2F5DFA75B6}" srcOrd="1" destOrd="0" presId="urn:microsoft.com/office/officeart/2005/8/layout/radial5"/>
    <dgm:cxn modelId="{772AAF1E-BAD1-4AC7-A11E-46EFCFCC3F45}" srcId="{1F8E4B7B-3190-492B-BA7B-9B52CE7D79BE}" destId="{F62287E6-B8D7-4BF8-B2CD-9BB47DA6CC3F}" srcOrd="7" destOrd="0" parTransId="{784B67E4-7427-485C-964B-FC04C79BA646}" sibTransId="{DEDA7E1E-93E9-4BE0-8563-B2A55B7186D9}"/>
    <dgm:cxn modelId="{6AF933AA-2057-4700-99BF-1DC996F2DA47}" srcId="{1F8E4B7B-3190-492B-BA7B-9B52CE7D79BE}" destId="{4DEE234A-F768-4B72-9D96-AB0E984D0FB0}" srcOrd="12" destOrd="0" parTransId="{1493922C-B4E1-4ADB-B1BD-D593609F293B}" sibTransId="{C886C9CC-4E17-49C8-965F-8B6531D0AE20}"/>
    <dgm:cxn modelId="{8C7D6196-A8D0-488B-BE81-A313290B689F}" type="presOf" srcId="{C3B366E1-35BE-4501-9211-79E56F24F0B1}" destId="{4998761E-7DCE-4F4D-AA8A-EE1F842BAEA4}" srcOrd="0" destOrd="0" presId="urn:microsoft.com/office/officeart/2005/8/layout/radial5"/>
    <dgm:cxn modelId="{0E667089-63C9-4581-A40A-0FBA99913487}" type="presOf" srcId="{5A305073-4AE3-4F5A-9103-E20EE30AA624}" destId="{2761FE5E-3E52-49E1-8CA9-87EBD9E58173}" srcOrd="0" destOrd="0" presId="urn:microsoft.com/office/officeart/2005/8/layout/radial5"/>
    <dgm:cxn modelId="{74181810-410D-4DD9-BA65-624BC33E792F}" srcId="{1F8E4B7B-3190-492B-BA7B-9B52CE7D79BE}" destId="{12DE6670-7AE1-4322-9259-28A3BD2796B6}" srcOrd="3" destOrd="0" parTransId="{DF948D65-6815-4523-B8A9-C249219E992E}" sibTransId="{344CD693-323B-42FB-880B-B9B8A805CF9F}"/>
    <dgm:cxn modelId="{EF0DB245-216A-42CB-97FE-493930E76289}" type="presOf" srcId="{7FE7A46F-F120-46C2-8441-BB1D9BA17B40}" destId="{33A9B3D5-47F3-4E65-93F5-3F92CA1A8419}" srcOrd="1" destOrd="0" presId="urn:microsoft.com/office/officeart/2005/8/layout/radial5"/>
    <dgm:cxn modelId="{29A9E62E-5976-42C8-AECF-279937511BA0}" type="presOf" srcId="{F986B101-2D04-4E3D-8735-12066002DCA2}" destId="{3607B691-326B-4457-B075-355D5175282A}" srcOrd="0" destOrd="0" presId="urn:microsoft.com/office/officeart/2005/8/layout/radial5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9" destOrd="0" parTransId="{419C7814-EE9B-426A-A5E9-042BFEFACDAA}" sibTransId="{C7795094-6DB5-4D91-9F9E-0C5AD0001A30}"/>
    <dgm:cxn modelId="{3A2E7C10-620D-46D4-9986-30F52EFB7DCA}" type="presOf" srcId="{11856917-62B8-48AE-9600-C2ACA6D0F185}" destId="{77487843-30EE-4D80-BDE6-A66603F004BB}" srcOrd="1" destOrd="0" presId="urn:microsoft.com/office/officeart/2005/8/layout/radial5"/>
    <dgm:cxn modelId="{62680DEC-9C34-439E-B5E6-62FFB572AD0F}" srcId="{1F8E4B7B-3190-492B-BA7B-9B52CE7D79BE}" destId="{3FAF614F-E111-4CCB-86C3-AD6B6950CF5A}" srcOrd="8" destOrd="0" parTransId="{62F22F46-97B3-4776-9088-8B2D67E1DD78}" sibTransId="{EF0EA7DB-F32A-4220-89A0-6BB29D5CB53B}"/>
    <dgm:cxn modelId="{15A2BEBA-BFD5-4334-8A52-9A9D47155D92}" srcId="{1F8E4B7B-3190-492B-BA7B-9B52CE7D79BE}" destId="{2C5A668E-7D5C-4ABF-8FFC-18A5A96A1DA9}" srcOrd="1" destOrd="0" parTransId="{90B2D13E-1E7D-4C52-B871-EA356C089E73}" sibTransId="{CB361F55-463C-460A-ABD2-F8D352C625BB}"/>
    <dgm:cxn modelId="{1663B1F2-9EE8-4437-8644-BE5A3D1FF58F}" type="presOf" srcId="{15828F25-D9DC-474E-BDB7-D0C96BB09D53}" destId="{00F1054D-D711-466E-A999-ED8054D09A6D}" srcOrd="0" destOrd="0" presId="urn:microsoft.com/office/officeart/2005/8/layout/radial5"/>
    <dgm:cxn modelId="{B6EBD744-2FC9-4DB6-AADB-A0DC8052B6D6}" srcId="{1F8E4B7B-3190-492B-BA7B-9B52CE7D79BE}" destId="{DAB78C95-2ABE-43A1-8C52-982D711CBBD3}" srcOrd="6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5" destOrd="0" parTransId="{A6000D43-5024-43C0-8574-7AEB0E68720C}" sibTransId="{67DDBE8F-98D4-49F8-8FAB-FF2F0E4F950D}"/>
    <dgm:cxn modelId="{1574C906-115A-4BA6-A4EF-8DF132362CD2}" type="presOf" srcId="{BB271EAF-7E39-4B4D-8809-29CCAE126720}" destId="{DF4BCE6E-0F72-4151-B25D-54E2EE2616B9}" srcOrd="0" destOrd="0" presId="urn:microsoft.com/office/officeart/2005/8/layout/radial5"/>
    <dgm:cxn modelId="{9AB0E08D-CEB5-4DBD-B155-B71BD4C627FA}" type="presOf" srcId="{7FE7A46F-F120-46C2-8441-BB1D9BA17B40}" destId="{0CFDC83F-A215-4946-90AD-00CAC66F0714}" srcOrd="0" destOrd="0" presId="urn:microsoft.com/office/officeart/2005/8/layout/radial5"/>
    <dgm:cxn modelId="{1AB39086-C25E-4ABE-878B-C30FE6484202}" srcId="{B179D74B-D7BA-4ED1-A72F-D0DA76E8417A}" destId="{5A305073-4AE3-4F5A-9103-E20EE30AA624}" srcOrd="0" destOrd="0" parTransId="{15828F25-D9DC-474E-BDB7-D0C96BB09D53}" sibTransId="{E9C62FCB-D719-489F-AD23-B2692E2F13DF}"/>
    <dgm:cxn modelId="{8AEC10FA-1B1E-4F2C-AD07-646ACF525344}" type="presOf" srcId="{11856917-62B8-48AE-9600-C2ACA6D0F185}" destId="{F30CAE1E-6D69-4705-BEFC-41B18D3512BA}" srcOrd="0" destOrd="0" presId="urn:microsoft.com/office/officeart/2005/8/layout/radial5"/>
    <dgm:cxn modelId="{0056C6F0-81D1-47C9-84A7-691B8A3373C5}" srcId="{1F8E4B7B-3190-492B-BA7B-9B52CE7D79BE}" destId="{BEB47B71-2B2B-471B-8254-6425DC3467DC}" srcOrd="2" destOrd="0" parTransId="{A40E38AA-33C7-4DB5-8CB8-FD872031BB8E}" sibTransId="{D6935280-0094-491F-B9B5-09793877922D}"/>
    <dgm:cxn modelId="{9F6E230F-3148-4CD6-9B00-4553A9D1A953}" srcId="{1F8E4B7B-3190-492B-BA7B-9B52CE7D79BE}" destId="{D4FBD836-2245-44E6-8E09-C27C3F0BC1F4}" srcOrd="17" destOrd="0" parTransId="{B07E7E00-CDC5-4D1D-B998-E080F4D48FDF}" sibTransId="{8BF0845B-EDFD-45FD-8410-C9D3AE54B1F1}"/>
    <dgm:cxn modelId="{67B53CC9-EAD6-4807-A826-60948956F288}" srcId="{B179D74B-D7BA-4ED1-A72F-D0DA76E8417A}" destId="{D3913F27-E24C-40CD-AFE9-DDAE93138E32}" srcOrd="2" destOrd="0" parTransId="{F986B101-2D04-4E3D-8735-12066002DCA2}" sibTransId="{CB8E9DCB-886A-4917-B75A-D6CABEF1A2D5}"/>
    <dgm:cxn modelId="{9DEC92EF-F4D1-4294-ADF3-2EEED7067F07}" type="presParOf" srcId="{9BE17B22-BAB9-4D99-82F5-7AFF5A494F5D}" destId="{CB300DF3-58FE-4720-8CEE-B284244F922F}" srcOrd="0" destOrd="0" presId="urn:microsoft.com/office/officeart/2005/8/layout/radial5"/>
    <dgm:cxn modelId="{21AE327F-6906-4C7C-9944-D2FFB0624641}" type="presParOf" srcId="{9BE17B22-BAB9-4D99-82F5-7AFF5A494F5D}" destId="{00F1054D-D711-466E-A999-ED8054D09A6D}" srcOrd="1" destOrd="0" presId="urn:microsoft.com/office/officeart/2005/8/layout/radial5"/>
    <dgm:cxn modelId="{2A762B66-168E-4CB8-97DB-D179C84343CC}" type="presParOf" srcId="{00F1054D-D711-466E-A999-ED8054D09A6D}" destId="{14726996-8281-4B56-834E-8C9EEC237897}" srcOrd="0" destOrd="0" presId="urn:microsoft.com/office/officeart/2005/8/layout/radial5"/>
    <dgm:cxn modelId="{65A58246-A444-4370-AC50-EBA9A610CC37}" type="presParOf" srcId="{9BE17B22-BAB9-4D99-82F5-7AFF5A494F5D}" destId="{2761FE5E-3E52-49E1-8CA9-87EBD9E58173}" srcOrd="2" destOrd="0" presId="urn:microsoft.com/office/officeart/2005/8/layout/radial5"/>
    <dgm:cxn modelId="{AD0EC33D-C68F-408D-8A3C-83B2B81BD809}" type="presParOf" srcId="{9BE17B22-BAB9-4D99-82F5-7AFF5A494F5D}" destId="{0CFDC83F-A215-4946-90AD-00CAC66F0714}" srcOrd="3" destOrd="0" presId="urn:microsoft.com/office/officeart/2005/8/layout/radial5"/>
    <dgm:cxn modelId="{4B177752-A10E-478D-9474-6A1179E70821}" type="presParOf" srcId="{0CFDC83F-A215-4946-90AD-00CAC66F0714}" destId="{33A9B3D5-47F3-4E65-93F5-3F92CA1A8419}" srcOrd="0" destOrd="0" presId="urn:microsoft.com/office/officeart/2005/8/layout/radial5"/>
    <dgm:cxn modelId="{9C299A58-2457-4387-9D56-E5B53C370F0C}" type="presParOf" srcId="{9BE17B22-BAB9-4D99-82F5-7AFF5A494F5D}" destId="{10B934FA-1EED-4E37-86C8-C01E14E44F89}" srcOrd="4" destOrd="0" presId="urn:microsoft.com/office/officeart/2005/8/layout/radial5"/>
    <dgm:cxn modelId="{46C12675-B095-4BFA-9D03-C5240B0AA99D}" type="presParOf" srcId="{9BE17B22-BAB9-4D99-82F5-7AFF5A494F5D}" destId="{3607B691-326B-4457-B075-355D5175282A}" srcOrd="5" destOrd="0" presId="urn:microsoft.com/office/officeart/2005/8/layout/radial5"/>
    <dgm:cxn modelId="{8A42D038-6303-45F1-89C9-E9D1C96073BA}" type="presParOf" srcId="{3607B691-326B-4457-B075-355D5175282A}" destId="{0535E14B-1671-46CF-9899-B6A3BFF5D84F}" srcOrd="0" destOrd="0" presId="urn:microsoft.com/office/officeart/2005/8/layout/radial5"/>
    <dgm:cxn modelId="{49D32D4B-D5D8-4DF4-B527-ABBA900DE8A3}" type="presParOf" srcId="{9BE17B22-BAB9-4D99-82F5-7AFF5A494F5D}" destId="{B0D9523D-94DC-4EF2-9C1B-B3EDEB396EA2}" srcOrd="6" destOrd="0" presId="urn:microsoft.com/office/officeart/2005/8/layout/radial5"/>
    <dgm:cxn modelId="{1180F908-21B1-4346-8BEB-5EE109188DC5}" type="presParOf" srcId="{9BE17B22-BAB9-4D99-82F5-7AFF5A494F5D}" destId="{F4EAECFB-4793-4291-885F-2B23330207AD}" srcOrd="7" destOrd="0" presId="urn:microsoft.com/office/officeart/2005/8/layout/radial5"/>
    <dgm:cxn modelId="{1F2F129E-96D4-4C6F-9FC0-8DE859FE72DB}" type="presParOf" srcId="{F4EAECFB-4793-4291-885F-2B23330207AD}" destId="{1785B08A-2AA4-407F-A500-EFF0D282D4A1}" srcOrd="0" destOrd="0" presId="urn:microsoft.com/office/officeart/2005/8/layout/radial5"/>
    <dgm:cxn modelId="{EA86D670-5234-4F90-9954-7F5629671703}" type="presParOf" srcId="{9BE17B22-BAB9-4D99-82F5-7AFF5A494F5D}" destId="{4998761E-7DCE-4F4D-AA8A-EE1F842BAEA4}" srcOrd="8" destOrd="0" presId="urn:microsoft.com/office/officeart/2005/8/layout/radial5"/>
    <dgm:cxn modelId="{8E0F1D60-1196-495D-BD19-F3C10E06FFD7}" type="presParOf" srcId="{9BE17B22-BAB9-4D99-82F5-7AFF5A494F5D}" destId="{C3F64819-0D93-44C1-80F3-D4706763F611}" srcOrd="9" destOrd="0" presId="urn:microsoft.com/office/officeart/2005/8/layout/radial5"/>
    <dgm:cxn modelId="{36B5B5E8-E78C-4E0D-AD09-91D2CAB0DF1B}" type="presParOf" srcId="{C3F64819-0D93-44C1-80F3-D4706763F611}" destId="{F072F1B6-386F-450F-B693-8D2F5DFA75B6}" srcOrd="0" destOrd="0" presId="urn:microsoft.com/office/officeart/2005/8/layout/radial5"/>
    <dgm:cxn modelId="{0B64D3A1-4319-4032-993F-E229443E4742}" type="presParOf" srcId="{9BE17B22-BAB9-4D99-82F5-7AFF5A494F5D}" destId="{DF4BCE6E-0F72-4151-B25D-54E2EE2616B9}" srcOrd="10" destOrd="0" presId="urn:microsoft.com/office/officeart/2005/8/layout/radial5"/>
    <dgm:cxn modelId="{51531BB0-1863-49DB-96D2-69E43C329D97}" type="presParOf" srcId="{9BE17B22-BAB9-4D99-82F5-7AFF5A494F5D}" destId="{F30CAE1E-6D69-4705-BEFC-41B18D3512BA}" srcOrd="11" destOrd="0" presId="urn:microsoft.com/office/officeart/2005/8/layout/radial5"/>
    <dgm:cxn modelId="{6B31869D-66E4-47B0-80FA-80A6653E2013}" type="presParOf" srcId="{F30CAE1E-6D69-4705-BEFC-41B18D3512BA}" destId="{77487843-30EE-4D80-BDE6-A66603F004BB}" srcOrd="0" destOrd="0" presId="urn:microsoft.com/office/officeart/2005/8/layout/radial5"/>
    <dgm:cxn modelId="{55DD0F57-0891-4A59-A247-167028FDACB3}" type="presParOf" srcId="{9BE17B22-BAB9-4D99-82F5-7AFF5A494F5D}" destId="{5700C54B-85CB-4D63-9586-56E78F02811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/>
      <dgm:spPr/>
      <dgm:t>
        <a:bodyPr/>
        <a:lstStyle/>
        <a:p>
          <a:pPr>
            <a:spcAft>
              <a:spcPct val="3500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12 352,258 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тыс.</a:t>
          </a:r>
          <a:r>
            <a:rPr lang="en-US" sz="1400" b="1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руб. </a:t>
          </a:r>
        </a:p>
        <a:p>
          <a:pPr>
            <a:spcAft>
              <a:spcPts val="0"/>
            </a:spcAft>
          </a:pPr>
          <a:r>
            <a:rPr lang="ru-RU" sz="1400" b="1" dirty="0" smtClean="0">
              <a:effectLst/>
              <a:latin typeface="Times New Roman" pitchFamily="18" charset="0"/>
              <a:cs typeface="Times New Roman" pitchFamily="18" charset="0"/>
            </a:rPr>
            <a:t>100%</a:t>
          </a:r>
          <a:endParaRPr lang="ru-RU" sz="14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257,744 тыс. руб.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2,1 %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6 342,941 </a:t>
          </a:r>
          <a:r>
            <a:rPr lang="ru-RU" sz="1400" dirty="0" err="1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55 %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  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4 686,948 тыс. руб. 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 39 %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350, 000 тыс. руб.</a:t>
          </a:r>
        </a:p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rPr>
            <a:t>3 %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C5A668E-7D5C-4ABF-8FFC-18A5A96A1DA9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EB47B71-2B2B-471B-8254-6425DC3467DC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12DE6670-7AE1-4322-9259-28A3BD2796B6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84009C1-1397-4DD5-89E8-97AF7D6E1DC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>
            <a:solidFill>
              <a:schemeClr val="accent1">
                <a:lumMod val="50000"/>
              </a:schemeClr>
            </a:solidFill>
          </a:endParaRPr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AB78C95-2ABE-43A1-8C52-982D711CBBD3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F62287E6-B8D7-4BF8-B2CD-9BB47DA6CC3F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3FAF614F-E111-4CCB-86C3-AD6B6950CF5A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BFF29C8B-E435-4586-9B3B-5CD319718742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8FD6451-45F9-4296-BBCE-E3E90B8102E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54969B65-E0AB-4F14-8FAC-AC3A53C308A4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4DEE234A-F768-4B72-9D96-AB0E984D0FB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ECB981E-F085-4D98-9472-2BE577BE507B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741C1C53-ADB0-4601-9C21-1AAE68E9BA77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2EE46889-1A09-4806-B089-801B04171E60}">
      <dgm:prSet/>
      <dgm:spPr/>
      <dgm:t>
        <a:bodyPr/>
        <a:lstStyle/>
        <a:p>
          <a:endParaRPr lang="ru-RU" sz="1400">
            <a:solidFill>
              <a:schemeClr val="accent1">
                <a:lumMod val="50000"/>
              </a:schemeClr>
            </a:solidFill>
          </a:endParaRPr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>
            <a:solidFill>
              <a:schemeClr val="accent1">
                <a:lumMod val="50000"/>
              </a:schemeClr>
            </a:solidFill>
          </a:endParaRPr>
        </a:p>
      </dgm:t>
    </dgm:pt>
    <dgm:pt modelId="{EA3F696E-EAD0-415C-B197-407A26675056}">
      <dgm:prSet/>
      <dgm:spPr/>
      <dgm:t>
        <a:bodyPr/>
        <a:lstStyle/>
        <a:p>
          <a:endParaRPr lang="ru-RU"/>
        </a:p>
      </dgm:t>
    </dgm:pt>
    <dgm:pt modelId="{469A94D0-19DA-44B4-B01D-BCBB908E66D1}" type="parTrans" cxnId="{5D05CACA-EB4B-4860-9AC2-FCC259EE8534}">
      <dgm:prSet/>
      <dgm:spPr/>
      <dgm:t>
        <a:bodyPr/>
        <a:lstStyle/>
        <a:p>
          <a:endParaRPr lang="ru-RU"/>
        </a:p>
      </dgm:t>
    </dgm:pt>
    <dgm:pt modelId="{5461C4F7-88CA-4DD0-8081-EFA693D0D1C9}" type="sibTrans" cxnId="{5D05CACA-EB4B-4860-9AC2-FCC259EE8534}">
      <dgm:prSet/>
      <dgm:spPr/>
      <dgm:t>
        <a:bodyPr/>
        <a:lstStyle/>
        <a:p>
          <a:endParaRPr lang="ru-RU"/>
        </a:p>
      </dgm:t>
    </dgm:pt>
    <dgm:pt modelId="{6E18A957-D663-4D86-93AF-4003357885DC}">
      <dgm:prSet/>
      <dgm:spPr/>
      <dgm:t>
        <a:bodyPr/>
        <a:lstStyle/>
        <a:p>
          <a:endParaRPr lang="ru-RU"/>
        </a:p>
      </dgm:t>
    </dgm:pt>
    <dgm:pt modelId="{7C991E28-58B1-4430-BA25-F1FD9C6C8BB0}" type="parTrans" cxnId="{6FBC4ADD-16A5-4DF4-A8E4-5B591D1EE299}">
      <dgm:prSet/>
      <dgm:spPr/>
      <dgm:t>
        <a:bodyPr/>
        <a:lstStyle/>
        <a:p>
          <a:endParaRPr lang="ru-RU"/>
        </a:p>
      </dgm:t>
    </dgm:pt>
    <dgm:pt modelId="{8C223461-14B9-4BC2-860C-7E39636C76CB}" type="sibTrans" cxnId="{6FBC4ADD-16A5-4DF4-A8E4-5B591D1EE299}">
      <dgm:prSet/>
      <dgm:spPr/>
      <dgm:t>
        <a:bodyPr/>
        <a:lstStyle/>
        <a:p>
          <a:endParaRPr lang="ru-RU"/>
        </a:p>
      </dgm:t>
    </dgm:pt>
    <dgm:pt modelId="{AE262CB1-AF49-4B1C-B3EE-96FB01B41AA4}">
      <dgm:prSet custT="1"/>
      <dgm:spPr>
        <a:solidFill>
          <a:srgbClr val="FFFFCC"/>
        </a:solidFill>
      </dgm:spPr>
      <dgm:t>
        <a:bodyPr/>
        <a:lstStyle/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</a:rPr>
            <a:t>Национальная экономика </a:t>
          </a:r>
        </a:p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</a:rPr>
            <a:t>50,000 тыс. руб.</a:t>
          </a:r>
        </a:p>
        <a:p>
          <a:r>
            <a:rPr lang="ru-RU" sz="1400" dirty="0" smtClean="0">
              <a:solidFill>
                <a:schemeClr val="bg1">
                  <a:lumMod val="95000"/>
                  <a:lumOff val="5000"/>
                </a:schemeClr>
              </a:solidFill>
            </a:rPr>
            <a:t> 0,4 %</a:t>
          </a:r>
          <a:endParaRPr lang="ru-RU" sz="14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39272C02-D7F0-4770-A7B9-A29CC14BD724}" type="parTrans" cxnId="{B3550952-5F5C-4E6C-92CF-59A8624A697F}">
      <dgm:prSet/>
      <dgm:spPr>
        <a:solidFill>
          <a:srgbClr val="FFFFCC"/>
        </a:solidFill>
      </dgm:spPr>
      <dgm:t>
        <a:bodyPr/>
        <a:lstStyle/>
        <a:p>
          <a:endParaRPr lang="ru-RU"/>
        </a:p>
      </dgm:t>
    </dgm:pt>
    <dgm:pt modelId="{96DF21A2-C4D0-4AAD-8286-24ACA8A7EA81}" type="sibTrans" cxnId="{B3550952-5F5C-4E6C-92CF-59A8624A697F}">
      <dgm:prSet/>
      <dgm:spPr/>
      <dgm:t>
        <a:bodyPr/>
        <a:lstStyle/>
        <a:p>
          <a:endParaRPr lang="ru-RU"/>
        </a:p>
      </dgm:t>
    </dgm:pt>
    <dgm:pt modelId="{009152F2-1840-4934-BD84-2C87BE88139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</a:t>
          </a:r>
        </a:p>
        <a:p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60,000 тыс. руб.</a:t>
          </a:r>
        </a:p>
        <a:p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0,5%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73CF20-C416-4B23-A84C-FC7CB51FC575}" type="parTrans" cxnId="{B3FD8699-182A-4534-9859-A372E51A3CC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F4DFD43-30CF-4EAF-9604-8A54787A01A2}" type="sibTrans" cxnId="{B3FD8699-182A-4534-9859-A372E51A3CC8}">
      <dgm:prSet/>
      <dgm:spPr/>
      <dgm:t>
        <a:bodyPr/>
        <a:lstStyle/>
        <a:p>
          <a:endParaRPr lang="ru-RU"/>
        </a:p>
      </dgm:t>
    </dgm:pt>
    <dgm:pt modelId="{F7C55BEC-3C18-46A5-830B-7BBB88C0DF4A}" type="pres">
      <dgm:prSet presAssocID="{1F8E4B7B-3190-492B-BA7B-9B52CE7D79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F8DBA-683E-4901-B689-D204576984D6}" type="pres">
      <dgm:prSet presAssocID="{B179D74B-D7BA-4ED1-A72F-D0DA76E8417A}" presName="centerShape" presStyleLbl="node0" presStyleIdx="0" presStyleCnt="1"/>
      <dgm:spPr/>
      <dgm:t>
        <a:bodyPr/>
        <a:lstStyle/>
        <a:p>
          <a:endParaRPr lang="ru-RU"/>
        </a:p>
      </dgm:t>
    </dgm:pt>
    <dgm:pt modelId="{3F786845-5F25-4C88-9C4D-29A4E43B2AFE}" type="pres">
      <dgm:prSet presAssocID="{0A73CF20-C416-4B23-A84C-FC7CB51FC575}" presName="parTrans" presStyleLbl="sibTrans2D1" presStyleIdx="0" presStyleCnt="6"/>
      <dgm:spPr/>
      <dgm:t>
        <a:bodyPr/>
        <a:lstStyle/>
        <a:p>
          <a:endParaRPr lang="ru-RU"/>
        </a:p>
      </dgm:t>
    </dgm:pt>
    <dgm:pt modelId="{66915BC8-8263-4877-B297-88C92ED84560}" type="pres">
      <dgm:prSet presAssocID="{0A73CF20-C416-4B23-A84C-FC7CB51FC57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C57FE3C5-7D8F-4504-9AE3-21315848B7AD}" type="pres">
      <dgm:prSet presAssocID="{009152F2-1840-4934-BD84-2C87BE88139F}" presName="node" presStyleLbl="node1" presStyleIdx="0" presStyleCnt="6" custScaleX="159733" custRadScaleRad="103051" custRadScaleInc="63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11699-409D-4EF8-A778-1F27F3EB21E0}" type="pres">
      <dgm:prSet presAssocID="{15828F25-D9DC-474E-BDB7-D0C96BB09D53}" presName="parTrans" presStyleLbl="sibTrans2D1" presStyleIdx="1" presStyleCnt="6"/>
      <dgm:spPr/>
      <dgm:t>
        <a:bodyPr/>
        <a:lstStyle/>
        <a:p>
          <a:endParaRPr lang="ru-RU"/>
        </a:p>
      </dgm:t>
    </dgm:pt>
    <dgm:pt modelId="{220EABA5-76FD-4AB0-9E7D-96137C7A4C93}" type="pres">
      <dgm:prSet presAssocID="{15828F25-D9DC-474E-BDB7-D0C96BB09D5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ED5708B7-E413-49F5-B20B-05AC86344A03}" type="pres">
      <dgm:prSet presAssocID="{5A305073-4AE3-4F5A-9103-E20EE30AA624}" presName="node" presStyleLbl="node1" presStyleIdx="1" presStyleCnt="6" custScaleX="161608" custRadScaleRad="126779" custRadScaleInc="54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060E9-FB34-4C5D-B897-BC6C4B3D2577}" type="pres">
      <dgm:prSet presAssocID="{7FE7A46F-F120-46C2-8441-BB1D9BA17B4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AD502641-9CD2-4B28-8C1D-A2236D110B6C}" type="pres">
      <dgm:prSet presAssocID="{7FE7A46F-F120-46C2-8441-BB1D9BA17B4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98D7E7D-CA0D-429B-A81F-0CA3E5F2811C}" type="pres">
      <dgm:prSet presAssocID="{C6A1BDBE-B799-45DE-8DF1-D0A56A293435}" presName="node" presStyleLbl="node1" presStyleIdx="2" presStyleCnt="6" custScaleX="143678" custRadScaleRad="126158" custRadScaleInc="-12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5D4B7-2839-443A-B671-E067006A5262}" type="pres">
      <dgm:prSet presAssocID="{F986B101-2D04-4E3D-8735-12066002DCA2}" presName="parTrans" presStyleLbl="sibTrans2D1" presStyleIdx="3" presStyleCnt="6"/>
      <dgm:spPr/>
      <dgm:t>
        <a:bodyPr/>
        <a:lstStyle/>
        <a:p>
          <a:endParaRPr lang="ru-RU"/>
        </a:p>
      </dgm:t>
    </dgm:pt>
    <dgm:pt modelId="{C09A26AE-84C6-43E5-BE28-719CA5CFE02E}" type="pres">
      <dgm:prSet presAssocID="{F986B101-2D04-4E3D-8735-12066002DCA2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276BE7A-2284-45D6-8D9A-BDEF1E41E83E}" type="pres">
      <dgm:prSet presAssocID="{D3913F27-E24C-40CD-AFE9-DDAE93138E32}" presName="node" presStyleLbl="node1" presStyleIdx="3" presStyleCnt="6" custScaleX="156117" custRadScaleRad="94961" custRadScaleInc="13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C4BAC-9A81-447F-BFFC-69F7EC8BFF54}" type="pres">
      <dgm:prSet presAssocID="{4199C120-FE21-41AC-9A33-F6885A63D66E}" presName="parTrans" presStyleLbl="sibTrans2D1" presStyleIdx="4" presStyleCnt="6"/>
      <dgm:spPr/>
      <dgm:t>
        <a:bodyPr/>
        <a:lstStyle/>
        <a:p>
          <a:endParaRPr lang="ru-RU"/>
        </a:p>
      </dgm:t>
    </dgm:pt>
    <dgm:pt modelId="{096FA1F5-60D1-4776-840B-E7EB89F955DD}" type="pres">
      <dgm:prSet presAssocID="{4199C120-FE21-41AC-9A33-F6885A63D66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4B870AA5-C088-4233-AF8F-79F1259CEB8D}" type="pres">
      <dgm:prSet presAssocID="{C3B366E1-35BE-4501-9211-79E56F24F0B1}" presName="node" presStyleLbl="node1" presStyleIdx="4" presStyleCnt="6" custScaleX="146277" custRadScaleRad="119652" custRadScaleInc="38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91075-8049-4B02-8D80-F80090B13C1F}" type="pres">
      <dgm:prSet presAssocID="{39272C02-D7F0-4770-A7B9-A29CC14BD724}" presName="parTrans" presStyleLbl="sibTrans2D1" presStyleIdx="5" presStyleCnt="6"/>
      <dgm:spPr/>
      <dgm:t>
        <a:bodyPr/>
        <a:lstStyle/>
        <a:p>
          <a:endParaRPr lang="ru-RU"/>
        </a:p>
      </dgm:t>
    </dgm:pt>
    <dgm:pt modelId="{97B8ED60-BB89-4B3A-8C4D-A71E655BFD40}" type="pres">
      <dgm:prSet presAssocID="{39272C02-D7F0-4770-A7B9-A29CC14BD724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5E6D878-9159-4F0F-B01D-51D001FEEAF1}" type="pres">
      <dgm:prSet presAssocID="{AE262CB1-AF49-4B1C-B3EE-96FB01B41AA4}" presName="node" presStyleLbl="node1" presStyleIdx="5" presStyleCnt="6" custScaleX="153662" custRadScaleRad="116702" custRadScaleInc="13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0EA3A655-9D59-4AD8-B8A3-925F52B46425}" type="presOf" srcId="{4199C120-FE21-41AC-9A33-F6885A63D66E}" destId="{2C8C4BAC-9A81-447F-BFFC-69F7EC8BFF54}" srcOrd="0" destOrd="0" presId="urn:microsoft.com/office/officeart/2005/8/layout/radial5"/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730E8BF1-ABB3-40C7-AE0B-CC8184198BDA}" type="presOf" srcId="{7FE7A46F-F120-46C2-8441-BB1D9BA17B40}" destId="{AD502641-9CD2-4B28-8C1D-A2236D110B6C}" srcOrd="1" destOrd="0" presId="urn:microsoft.com/office/officeart/2005/8/layout/radial5"/>
    <dgm:cxn modelId="{5671C4F1-497F-4FEF-9C24-7759D410E126}" type="presOf" srcId="{D3913F27-E24C-40CD-AFE9-DDAE93138E32}" destId="{A276BE7A-2284-45D6-8D9A-BDEF1E41E83E}" srcOrd="0" destOrd="0" presId="urn:microsoft.com/office/officeart/2005/8/layout/radial5"/>
    <dgm:cxn modelId="{F83D365C-C185-4CE8-BDDE-268B7AF8A5B3}" type="presOf" srcId="{15828F25-D9DC-474E-BDB7-D0C96BB09D53}" destId="{220EABA5-76FD-4AB0-9E7D-96137C7A4C93}" srcOrd="1" destOrd="0" presId="urn:microsoft.com/office/officeart/2005/8/layout/radial5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1B2D08A9-FD2B-4C26-B84F-A6C6038E479D}" srcId="{B179D74B-D7BA-4ED1-A72F-D0DA76E8417A}" destId="{C3B366E1-35BE-4501-9211-79E56F24F0B1}" srcOrd="4" destOrd="0" parTransId="{4199C120-FE21-41AC-9A33-F6885A63D66E}" sibTransId="{AB4F022C-2B6F-4D5A-8949-0266BBDB6FAD}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B3FD8699-182A-4534-9859-A372E51A3CC8}" srcId="{B179D74B-D7BA-4ED1-A72F-D0DA76E8417A}" destId="{009152F2-1840-4934-BD84-2C87BE88139F}" srcOrd="0" destOrd="0" parTransId="{0A73CF20-C416-4B23-A84C-FC7CB51FC575}" sibTransId="{7F4DFD43-30CF-4EAF-9604-8A54787A01A2}"/>
    <dgm:cxn modelId="{3C4037E4-9523-49EA-BFDF-12748B304DB1}" type="presOf" srcId="{7FE7A46F-F120-46C2-8441-BB1D9BA17B40}" destId="{47E060E9-FB34-4C5D-B897-BC6C4B3D2577}" srcOrd="0" destOrd="0" presId="urn:microsoft.com/office/officeart/2005/8/layout/radial5"/>
    <dgm:cxn modelId="{B6218B8F-AF6C-444A-8F48-CD33048FFDAD}" type="presOf" srcId="{AE262CB1-AF49-4B1C-B3EE-96FB01B41AA4}" destId="{05E6D878-9159-4F0F-B01D-51D001FEEAF1}" srcOrd="0" destOrd="0" presId="urn:microsoft.com/office/officeart/2005/8/layout/radial5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9C1985E8-0C8E-48A8-B4C3-C3ED8D5AB3B4}" type="presOf" srcId="{5A305073-4AE3-4F5A-9103-E20EE30AA624}" destId="{ED5708B7-E413-49F5-B20B-05AC86344A03}" srcOrd="0" destOrd="0" presId="urn:microsoft.com/office/officeart/2005/8/layout/radial5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6702D66A-BE4D-41F5-87CC-26EC6BEF8518}" type="presOf" srcId="{B179D74B-D7BA-4ED1-A72F-D0DA76E8417A}" destId="{EB9F8DBA-683E-4901-B689-D204576984D6}" srcOrd="0" destOrd="0" presId="urn:microsoft.com/office/officeart/2005/8/layout/radial5"/>
    <dgm:cxn modelId="{129C073B-7EF0-445B-9F2B-0B20355E2533}" type="presOf" srcId="{0A73CF20-C416-4B23-A84C-FC7CB51FC575}" destId="{3F786845-5F25-4C88-9C4D-29A4E43B2AFE}" srcOrd="0" destOrd="0" presId="urn:microsoft.com/office/officeart/2005/8/layout/radial5"/>
    <dgm:cxn modelId="{5D05CACA-EB4B-4860-9AC2-FCC259EE8534}" srcId="{1F8E4B7B-3190-492B-BA7B-9B52CE7D79BE}" destId="{EA3F696E-EAD0-415C-B197-407A26675056}" srcOrd="17" destOrd="0" parTransId="{469A94D0-19DA-44B4-B01D-BCBB908E66D1}" sibTransId="{5461C4F7-88CA-4DD0-8081-EFA693D0D1C9}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1F5C899D-CBDF-4822-89A4-37A39781A89D}" type="presOf" srcId="{C6A1BDBE-B799-45DE-8DF1-D0A56A293435}" destId="{798D7E7D-CA0D-429B-A81F-0CA3E5F2811C}" srcOrd="0" destOrd="0" presId="urn:microsoft.com/office/officeart/2005/8/layout/radial5"/>
    <dgm:cxn modelId="{B3550952-5F5C-4E6C-92CF-59A8624A697F}" srcId="{B179D74B-D7BA-4ED1-A72F-D0DA76E8417A}" destId="{AE262CB1-AF49-4B1C-B3EE-96FB01B41AA4}" srcOrd="5" destOrd="0" parTransId="{39272C02-D7F0-4770-A7B9-A29CC14BD724}" sibTransId="{96DF21A2-C4D0-4AAD-8286-24ACA8A7EA81}"/>
    <dgm:cxn modelId="{BB684876-B492-4CD9-9EEF-18DE40AD9BE7}" type="presOf" srcId="{0A73CF20-C416-4B23-A84C-FC7CB51FC575}" destId="{66915BC8-8263-4877-B297-88C92ED84560}" srcOrd="1" destOrd="0" presId="urn:microsoft.com/office/officeart/2005/8/layout/radial5"/>
    <dgm:cxn modelId="{3AB4EEEF-06B9-4A3D-924C-96FA7C8A28BE}" type="presOf" srcId="{15828F25-D9DC-474E-BDB7-D0C96BB09D53}" destId="{47A11699-409D-4EF8-A778-1F27F3EB21E0}" srcOrd="0" destOrd="0" presId="urn:microsoft.com/office/officeart/2005/8/layout/radial5"/>
    <dgm:cxn modelId="{973273F2-A425-4060-BF69-E0BDECF887F4}" type="presOf" srcId="{C3B366E1-35BE-4501-9211-79E56F24F0B1}" destId="{4B870AA5-C088-4233-AF8F-79F1259CEB8D}" srcOrd="0" destOrd="0" presId="urn:microsoft.com/office/officeart/2005/8/layout/radial5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6FBC4ADD-16A5-4DF4-A8E4-5B591D1EE299}" srcId="{1F8E4B7B-3190-492B-BA7B-9B52CE7D79BE}" destId="{6E18A957-D663-4D86-93AF-4003357885DC}" srcOrd="18" destOrd="0" parTransId="{7C991E28-58B1-4430-BA25-F1FD9C6C8BB0}" sibTransId="{8C223461-14B9-4BC2-860C-7E39636C76CB}"/>
    <dgm:cxn modelId="{E572A270-10E1-49E4-A455-FBF48AEE29EF}" type="presOf" srcId="{1F8E4B7B-3190-492B-BA7B-9B52CE7D79BE}" destId="{F7C55BEC-3C18-46A5-830B-7BBB88C0DF4A}" srcOrd="0" destOrd="0" presId="urn:microsoft.com/office/officeart/2005/8/layout/radial5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A561C448-62A3-429B-9F69-C3C06F917567}" type="presOf" srcId="{F986B101-2D04-4E3D-8735-12066002DCA2}" destId="{E0D5D4B7-2839-443A-B671-E067006A5262}" srcOrd="0" destOrd="0" presId="urn:microsoft.com/office/officeart/2005/8/layout/radial5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257308C3-39A4-4891-B434-836F6FFA2EB4}" type="presOf" srcId="{39272C02-D7F0-4770-A7B9-A29CC14BD724}" destId="{97B8ED60-BB89-4B3A-8C4D-A71E655BFD40}" srcOrd="1" destOrd="0" presId="urn:microsoft.com/office/officeart/2005/8/layout/radial5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D82C1EA1-F2F1-4E84-B3DF-FF535C74CFB9}" type="presOf" srcId="{39272C02-D7F0-4770-A7B9-A29CC14BD724}" destId="{FE891075-8049-4B02-8D80-F80090B13C1F}" srcOrd="0" destOrd="0" presId="urn:microsoft.com/office/officeart/2005/8/layout/radial5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42149155-C846-445D-8CAE-E3EA3DA8345F}" type="presOf" srcId="{009152F2-1840-4934-BD84-2C87BE88139F}" destId="{C57FE3C5-7D8F-4504-9AE3-21315848B7AD}" srcOrd="0" destOrd="0" presId="urn:microsoft.com/office/officeart/2005/8/layout/radial5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395F33A7-C3D7-4A60-A2B0-F2D248D00CFB}" type="presOf" srcId="{4199C120-FE21-41AC-9A33-F6885A63D66E}" destId="{096FA1F5-60D1-4776-840B-E7EB89F955DD}" srcOrd="1" destOrd="0" presId="urn:microsoft.com/office/officeart/2005/8/layout/radial5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4E7588CE-08F8-4E31-9173-3FC13022931D}" type="presOf" srcId="{F986B101-2D04-4E3D-8735-12066002DCA2}" destId="{C09A26AE-84C6-43E5-BE28-719CA5CFE02E}" srcOrd="1" destOrd="0" presId="urn:microsoft.com/office/officeart/2005/8/layout/radial5"/>
    <dgm:cxn modelId="{67B53CC9-EAD6-4807-A826-60948956F288}" srcId="{B179D74B-D7BA-4ED1-A72F-D0DA76E8417A}" destId="{D3913F27-E24C-40CD-AFE9-DDAE93138E32}" srcOrd="3" destOrd="0" parTransId="{F986B101-2D04-4E3D-8735-12066002DCA2}" sibTransId="{CB8E9DCB-886A-4917-B75A-D6CABEF1A2D5}"/>
    <dgm:cxn modelId="{B76008FB-F245-4167-AD4C-E6E81DE12FF4}" type="presParOf" srcId="{F7C55BEC-3C18-46A5-830B-7BBB88C0DF4A}" destId="{EB9F8DBA-683E-4901-B689-D204576984D6}" srcOrd="0" destOrd="0" presId="urn:microsoft.com/office/officeart/2005/8/layout/radial5"/>
    <dgm:cxn modelId="{7C119357-D82A-4D7F-9259-11F3775ADBED}" type="presParOf" srcId="{F7C55BEC-3C18-46A5-830B-7BBB88C0DF4A}" destId="{3F786845-5F25-4C88-9C4D-29A4E43B2AFE}" srcOrd="1" destOrd="0" presId="urn:microsoft.com/office/officeart/2005/8/layout/radial5"/>
    <dgm:cxn modelId="{3B0DE15D-816D-44A3-A00A-F528AC450CDD}" type="presParOf" srcId="{3F786845-5F25-4C88-9C4D-29A4E43B2AFE}" destId="{66915BC8-8263-4877-B297-88C92ED84560}" srcOrd="0" destOrd="0" presId="urn:microsoft.com/office/officeart/2005/8/layout/radial5"/>
    <dgm:cxn modelId="{D11A607B-D2B0-4F83-8B97-E4173A41FB2F}" type="presParOf" srcId="{F7C55BEC-3C18-46A5-830B-7BBB88C0DF4A}" destId="{C57FE3C5-7D8F-4504-9AE3-21315848B7AD}" srcOrd="2" destOrd="0" presId="urn:microsoft.com/office/officeart/2005/8/layout/radial5"/>
    <dgm:cxn modelId="{8D308B3A-4AD3-4B60-A2A2-23E4385B5473}" type="presParOf" srcId="{F7C55BEC-3C18-46A5-830B-7BBB88C0DF4A}" destId="{47A11699-409D-4EF8-A778-1F27F3EB21E0}" srcOrd="3" destOrd="0" presId="urn:microsoft.com/office/officeart/2005/8/layout/radial5"/>
    <dgm:cxn modelId="{F5FE1986-9D23-41C2-BBD4-1D626B4503ED}" type="presParOf" srcId="{47A11699-409D-4EF8-A778-1F27F3EB21E0}" destId="{220EABA5-76FD-4AB0-9E7D-96137C7A4C93}" srcOrd="0" destOrd="0" presId="urn:microsoft.com/office/officeart/2005/8/layout/radial5"/>
    <dgm:cxn modelId="{6376E26D-2B9D-49B0-A82F-31DE4930718B}" type="presParOf" srcId="{F7C55BEC-3C18-46A5-830B-7BBB88C0DF4A}" destId="{ED5708B7-E413-49F5-B20B-05AC86344A03}" srcOrd="4" destOrd="0" presId="urn:microsoft.com/office/officeart/2005/8/layout/radial5"/>
    <dgm:cxn modelId="{6FC58493-1F07-4F31-B071-4872FE44D83A}" type="presParOf" srcId="{F7C55BEC-3C18-46A5-830B-7BBB88C0DF4A}" destId="{47E060E9-FB34-4C5D-B897-BC6C4B3D2577}" srcOrd="5" destOrd="0" presId="urn:microsoft.com/office/officeart/2005/8/layout/radial5"/>
    <dgm:cxn modelId="{4073890F-618A-411B-8ED3-F2165B206CB6}" type="presParOf" srcId="{47E060E9-FB34-4C5D-B897-BC6C4B3D2577}" destId="{AD502641-9CD2-4B28-8C1D-A2236D110B6C}" srcOrd="0" destOrd="0" presId="urn:microsoft.com/office/officeart/2005/8/layout/radial5"/>
    <dgm:cxn modelId="{D9E5E4B8-48DA-4CF4-BAD0-69A89F20B9C9}" type="presParOf" srcId="{F7C55BEC-3C18-46A5-830B-7BBB88C0DF4A}" destId="{798D7E7D-CA0D-429B-A81F-0CA3E5F2811C}" srcOrd="6" destOrd="0" presId="urn:microsoft.com/office/officeart/2005/8/layout/radial5"/>
    <dgm:cxn modelId="{4D140D25-7D83-46BA-A48A-164E719C0C4B}" type="presParOf" srcId="{F7C55BEC-3C18-46A5-830B-7BBB88C0DF4A}" destId="{E0D5D4B7-2839-443A-B671-E067006A5262}" srcOrd="7" destOrd="0" presId="urn:microsoft.com/office/officeart/2005/8/layout/radial5"/>
    <dgm:cxn modelId="{29D819DC-DF68-4A53-A118-EC3486AE8309}" type="presParOf" srcId="{E0D5D4B7-2839-443A-B671-E067006A5262}" destId="{C09A26AE-84C6-43E5-BE28-719CA5CFE02E}" srcOrd="0" destOrd="0" presId="urn:microsoft.com/office/officeart/2005/8/layout/radial5"/>
    <dgm:cxn modelId="{3FBDF28B-7541-4954-ABF3-BF0455869163}" type="presParOf" srcId="{F7C55BEC-3C18-46A5-830B-7BBB88C0DF4A}" destId="{A276BE7A-2284-45D6-8D9A-BDEF1E41E83E}" srcOrd="8" destOrd="0" presId="urn:microsoft.com/office/officeart/2005/8/layout/radial5"/>
    <dgm:cxn modelId="{E7A1F364-710E-4E06-9C40-099A1A47CE95}" type="presParOf" srcId="{F7C55BEC-3C18-46A5-830B-7BBB88C0DF4A}" destId="{2C8C4BAC-9A81-447F-BFFC-69F7EC8BFF54}" srcOrd="9" destOrd="0" presId="urn:microsoft.com/office/officeart/2005/8/layout/radial5"/>
    <dgm:cxn modelId="{618A62EC-932F-4286-B8BE-4DB0940A1CF9}" type="presParOf" srcId="{2C8C4BAC-9A81-447F-BFFC-69F7EC8BFF54}" destId="{096FA1F5-60D1-4776-840B-E7EB89F955DD}" srcOrd="0" destOrd="0" presId="urn:microsoft.com/office/officeart/2005/8/layout/radial5"/>
    <dgm:cxn modelId="{D488E470-1C82-4A34-9B30-1F65970E87CA}" type="presParOf" srcId="{F7C55BEC-3C18-46A5-830B-7BBB88C0DF4A}" destId="{4B870AA5-C088-4233-AF8F-79F1259CEB8D}" srcOrd="10" destOrd="0" presId="urn:microsoft.com/office/officeart/2005/8/layout/radial5"/>
    <dgm:cxn modelId="{66A45F57-5D90-47AD-9B0B-1B8754300AEC}" type="presParOf" srcId="{F7C55BEC-3C18-46A5-830B-7BBB88C0DF4A}" destId="{FE891075-8049-4B02-8D80-F80090B13C1F}" srcOrd="11" destOrd="0" presId="urn:microsoft.com/office/officeart/2005/8/layout/radial5"/>
    <dgm:cxn modelId="{DDA7A628-99D5-4DD6-8E4C-287F59885599}" type="presParOf" srcId="{FE891075-8049-4B02-8D80-F80090B13C1F}" destId="{97B8ED60-BB89-4B3A-8C4D-A71E655BFD40}" srcOrd="0" destOrd="0" presId="urn:microsoft.com/office/officeart/2005/8/layout/radial5"/>
    <dgm:cxn modelId="{813980B6-4AC2-4704-8976-0BA33A22B573}" type="presParOf" srcId="{F7C55BEC-3C18-46A5-830B-7BBB88C0DF4A}" destId="{05E6D878-9159-4F0F-B01D-51D001FEEAF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6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2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02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9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280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3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759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72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3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9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9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6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82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6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7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5">
                <a:lumMod val="60000"/>
                <a:lumOff val="40000"/>
              </a:schemeClr>
            </a:gs>
            <a:gs pos="74000">
              <a:srgbClr val="99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1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rasnyj-mak-sovet@bahch.rk.gov.ru" TargetMode="External"/><Relationship Id="rId2" Type="http://schemas.openxmlformats.org/officeDocument/2006/relationships/hyperlink" Target="mailto:kmsovet@mail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2924944"/>
            <a:ext cx="6400800" cy="25284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x-none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Красномакского</a:t>
            </a:r>
            <a:r>
              <a:rPr lang="ru-RU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r>
              <a:rPr lang="ru-RU" sz="1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 района Республики Крым</a:t>
            </a:r>
            <a:endParaRPr lang="ru-RU" sz="1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sz="1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x-none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2023 и 2024 годов</a:t>
            </a:r>
            <a:endParaRPr lang="ru-RU" sz="1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476672"/>
            <a:ext cx="8424935" cy="10215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47982" y="4132232"/>
            <a:ext cx="2119329" cy="327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926775">
            <a:off x="6530946" y="2388285"/>
            <a:ext cx="1616741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19857926">
            <a:off x="1435630" y="2449553"/>
            <a:ext cx="1695195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108274" y="1554386"/>
            <a:ext cx="3399784" cy="1241037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11 848,821</a:t>
            </a:r>
          </a:p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9603" y="161611"/>
            <a:ext cx="7399420" cy="8172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Красномакского сельского поселения </a:t>
            </a:r>
            <a:r>
              <a:rPr lang="ru-RU" sz="22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</a:t>
            </a:r>
            <a:r>
              <a:rPr lang="ru-RU" sz="20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на 2023 год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732240" y="3198800"/>
            <a:ext cx="2249929" cy="1021556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3 515,820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526749" y="5445224"/>
            <a:ext cx="2562834" cy="1021556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835,191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51520" y="3386412"/>
            <a:ext cx="2664295" cy="715089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  7 497,810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2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77353"/>
            <a:ext cx="7886700" cy="6480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2023 год</a:t>
            </a:r>
            <a:endParaRPr lang="ru-RU" sz="30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9367" y="1595558"/>
            <a:ext cx="2647207" cy="1252652"/>
          </a:xfrm>
          <a:prstGeom prst="roundRect">
            <a:avLst/>
          </a:prstGeom>
          <a:solidFill>
            <a:srgbClr val="D5D7D7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Земельный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налог  </a:t>
            </a:r>
          </a:p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523,380 тыс. руб.</a:t>
            </a:r>
          </a:p>
          <a:p>
            <a:pPr algn="ctr"/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39852" y="2650956"/>
            <a:ext cx="2664296" cy="16781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</a:rPr>
              <a:t>7 497,810 тыс. руб.</a:t>
            </a:r>
            <a:endParaRPr lang="ru-RU" sz="17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350" y="1435584"/>
            <a:ext cx="2928574" cy="1252652"/>
          </a:xfrm>
          <a:prstGeom prst="roundRect">
            <a:avLst/>
          </a:prstGeom>
          <a:solidFill>
            <a:srgbClr val="D5D7D7"/>
          </a:solidFill>
          <a:ln>
            <a:solidFill>
              <a:srgbClr val="0070C0"/>
            </a:solidFill>
          </a:ln>
          <a:effectLst>
            <a:outerShdw blurRad="50800" dist="50800" dir="5400000" algn="ctr" rotWithShape="0">
              <a:srgbClr val="000000">
                <a:alpha val="55000"/>
              </a:srgbClr>
            </a:outerShdw>
          </a:effectLst>
          <a:scene3d>
            <a:camera prst="orthographicFront"/>
            <a:lightRig rig="threePt" dir="t"/>
          </a:scene3d>
          <a:sp3d>
            <a:bevelT w="190500"/>
          </a:sp3d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1 995,030 тыс.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0127" y="4929215"/>
            <a:ext cx="3864956" cy="1289549"/>
          </a:xfrm>
          <a:prstGeom prst="roundRect">
            <a:avLst/>
          </a:prstGeom>
          <a:solidFill>
            <a:srgbClr val="D5D7D7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Единый сельскохозяйственный налог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3 607,470 тыс.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831987" y="2138709"/>
            <a:ext cx="815729" cy="592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535099" y="2239082"/>
            <a:ext cx="575968" cy="609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15154" y="4233122"/>
            <a:ext cx="492750" cy="696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5205927" y="4929215"/>
            <a:ext cx="3864956" cy="1289549"/>
          </a:xfrm>
          <a:prstGeom prst="roundRect">
            <a:avLst/>
          </a:prstGeom>
          <a:solidFill>
            <a:srgbClr val="D5D7D7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1 371,930 тыс.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5436096" y="4329081"/>
            <a:ext cx="679254" cy="653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2646" y="610206"/>
            <a:ext cx="7886700" cy="576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0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2023 год</a:t>
            </a:r>
            <a:endParaRPr lang="ru-RU" sz="30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35686" y="2133049"/>
            <a:ext cx="2664296" cy="1787461"/>
          </a:xfrm>
          <a:prstGeom prst="ellipse">
            <a:avLst/>
          </a:prstGeom>
          <a:solidFill>
            <a:srgbClr val="93ADBF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3 515,820 тыс. руб.</a:t>
            </a:r>
            <a:endParaRPr lang="ru-RU" sz="17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3197446" y="4103718"/>
            <a:ext cx="3096344" cy="2533019"/>
          </a:xfrm>
          <a:prstGeom prst="pentagon">
            <a:avLst/>
          </a:prstGeom>
          <a:solidFill>
            <a:srgbClr val="2BC5B6"/>
          </a:solidFill>
          <a:scene3d>
            <a:camera prst="orthographicFront"/>
            <a:lightRig rig="threePt" dir="t"/>
          </a:scene3d>
          <a:sp3d>
            <a:bevelT w="228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получаемые </a:t>
            </a:r>
            <a:r>
              <a:rPr lang="ru-RU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арендной платы за земельные участки               </a:t>
            </a:r>
            <a:r>
              <a:rPr lang="ru-RU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2 068,090 </a:t>
            </a:r>
            <a:r>
              <a:rPr lang="ru-RU" b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ctr"/>
            <a:endParaRPr lang="ru-RU" b="1" dirty="0" smtClean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ильный пятиугольник 1"/>
          <p:cNvSpPr/>
          <p:nvPr/>
        </p:nvSpPr>
        <p:spPr>
          <a:xfrm rot="440032">
            <a:off x="386072" y="1491843"/>
            <a:ext cx="2819161" cy="2614474"/>
          </a:xfrm>
          <a:prstGeom prst="pentagon">
            <a:avLst/>
          </a:prstGeom>
          <a:solidFill>
            <a:srgbClr val="2BC5B6"/>
          </a:solidFill>
          <a:scene3d>
            <a:camera prst="orthographicFront"/>
            <a:lightRig rig="threePt" dir="t"/>
          </a:scene3d>
          <a:sp3d>
            <a:bevelT w="228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сдачи в аренду имущества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1 158,250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" name="Правильный пятиугольник 2"/>
          <p:cNvSpPr/>
          <p:nvPr/>
        </p:nvSpPr>
        <p:spPr>
          <a:xfrm rot="21145190">
            <a:off x="6092150" y="1612558"/>
            <a:ext cx="2912142" cy="2551794"/>
          </a:xfrm>
          <a:prstGeom prst="pentagon">
            <a:avLst/>
          </a:prstGeom>
          <a:solidFill>
            <a:srgbClr val="2BC5B6"/>
          </a:solidFill>
          <a:scene3d>
            <a:camera prst="orthographicFront"/>
            <a:lightRig rig="threePt" dir="t"/>
          </a:scene3d>
          <a:sp3d>
            <a:bevelT w="228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предоставление права на размещение и эксплуатацию НТО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289,480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2646" y="62420"/>
            <a:ext cx="7886700" cy="93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2023 год</a:t>
            </a:r>
            <a:endParaRPr lang="ru-RU" sz="30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rot="15727968">
            <a:off x="941125" y="3687442"/>
            <a:ext cx="1693489" cy="3013277"/>
          </a:xfrm>
          <a:prstGeom prst="roundRect">
            <a:avLst/>
          </a:prstGeom>
          <a:solidFill>
            <a:srgbClr val="93AD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на осуществление первичного воинского </a:t>
            </a:r>
            <a:r>
              <a:rPr 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на территориях, где отсутствуют военные 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249,405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rot="6118107">
            <a:off x="6542177" y="3527055"/>
            <a:ext cx="1699101" cy="29246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900000" lon="0" rev="3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 anchorCtr="1"/>
          <a:lstStyle/>
          <a:p>
            <a:pPr algn="ctr"/>
            <a:endParaRPr lang="ru-RU" sz="1500" dirty="0" smtClean="0"/>
          </a:p>
          <a:p>
            <a:pPr algn="ctr"/>
            <a:r>
              <a:rPr lang="ru-RU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выполнение   полномочий в сфере административной ответственности        </a:t>
            </a:r>
          </a:p>
          <a:p>
            <a:pPr algn="ctr"/>
            <a:r>
              <a:rPr lang="ru-RU" sz="15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2,024 тыс. руб.</a:t>
            </a:r>
            <a:endParaRPr lang="ru-RU" sz="15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52751" y="2924944"/>
            <a:ext cx="2232248" cy="157173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835,191 тыс. руб.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8" y="1218017"/>
            <a:ext cx="3384376" cy="1481450"/>
          </a:xfrm>
          <a:prstGeom prst="roundRect">
            <a:avLst/>
          </a:prstGeom>
          <a:solidFill>
            <a:srgbClr val="D9C5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t" anchorCtr="0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Республики Крым </a:t>
            </a:r>
          </a:p>
          <a:p>
            <a:pPr algn="ctr"/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583,762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26752" y="32584"/>
            <a:ext cx="7056784" cy="13791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Красномакского сельского поселения Бахчисарайского района Республики Крым на 2024 год </a:t>
            </a:r>
            <a:endParaRPr lang="ru-RU" sz="25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12" y="1872029"/>
            <a:ext cx="3920796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12 352,258</a:t>
            </a:r>
          </a:p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9188736">
            <a:off x="1203836" y="3142781"/>
            <a:ext cx="1360053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3343268">
            <a:off x="6661685" y="3142779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787322" y="4100837"/>
            <a:ext cx="1735644" cy="294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0154" y="3873100"/>
            <a:ext cx="2664295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      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7 816,370тыс. руб.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6325839" y="4007919"/>
            <a:ext cx="2495975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3 656,460 тыс. руб.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320696" y="5122364"/>
            <a:ext cx="2562834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879,428 тыс. руб.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2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91944"/>
            <a:ext cx="7886700" cy="5760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на 2023 год</a:t>
            </a:r>
            <a:endParaRPr lang="ru-RU" sz="25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329457" y="1541509"/>
            <a:ext cx="3090415" cy="1159185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612000" rIns="0" bIns="0"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Земельный </a:t>
            </a:r>
            <a:r>
              <a:rPr lang="ru-RU" sz="1600" b="1" dirty="0" smtClean="0">
                <a:solidFill>
                  <a:schemeClr val="bg1"/>
                </a:solidFill>
              </a:rPr>
              <a:t>налог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523,800 тыс. руб.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620239" y="2740945"/>
            <a:ext cx="2313984" cy="1330329"/>
          </a:xfrm>
          <a:prstGeom prst="ellipse">
            <a:avLst/>
          </a:prstGeom>
          <a:solidFill>
            <a:srgbClr val="93ADB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7 816,370 тыс. руб.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5868144" y="1651765"/>
            <a:ext cx="3168352" cy="1048929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2 132,690 тыс.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329457" y="4870357"/>
            <a:ext cx="3633097" cy="1199437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Единый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сельскохозяйственный налог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3 650,760 тыс.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39752" y="2740945"/>
            <a:ext cx="1280487" cy="47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21" idx="7"/>
          </p:cNvCxnSpPr>
          <p:nvPr/>
        </p:nvCxnSpPr>
        <p:spPr>
          <a:xfrm flipH="1">
            <a:off x="5595348" y="2700694"/>
            <a:ext cx="428278" cy="23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275856" y="3933056"/>
            <a:ext cx="686698" cy="937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с двумя усеченными противолежащими углами 10"/>
          <p:cNvSpPr/>
          <p:nvPr/>
        </p:nvSpPr>
        <p:spPr>
          <a:xfrm>
            <a:off x="5375046" y="4870356"/>
            <a:ext cx="3633097" cy="1199437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1 509,120 тыс. руб.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5375046" y="3933056"/>
            <a:ext cx="1190558" cy="93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6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2667" y="372532"/>
            <a:ext cx="7922683" cy="5361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2024 год</a:t>
            </a:r>
            <a:endParaRPr lang="ru-RU" sz="25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251309" y="3401084"/>
            <a:ext cx="2520280" cy="20034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3 656,460 тыс. руб.</a:t>
            </a:r>
            <a:endParaRPr lang="ru-RU" sz="17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6073644" y="3989790"/>
            <a:ext cx="3070356" cy="2347427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получаемые в виде арендной платы </a:t>
            </a:r>
            <a:r>
              <a:rPr lang="ru-RU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земельные участки </a:t>
            </a:r>
            <a:r>
              <a:rPr lang="ru-RU" b="1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2 150,820 тыс</a:t>
            </a:r>
            <a:r>
              <a:rPr lang="ru-RU" b="1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ctr"/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2881456" y="1055158"/>
            <a:ext cx="2890133" cy="2199486"/>
          </a:xfrm>
          <a:prstGeom prst="hexagon">
            <a:avLst/>
          </a:prstGeom>
          <a:solidFill>
            <a:srgbClr val="D2D3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предоставление права на размещение и эксплуатацию НТО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301,060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тыс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руб.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66742" y="4005064"/>
            <a:ext cx="2899641" cy="2332153"/>
          </a:xfrm>
          <a:prstGeom prst="hexagon">
            <a:avLst/>
          </a:prstGeom>
          <a:solidFill>
            <a:srgbClr val="D9C5A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Доходы от сдачи в аренду имущества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1 204,580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тыс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руб.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760" y="401586"/>
            <a:ext cx="7886700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>
              <a:buNone/>
            </a:pPr>
            <a:r>
              <a:rPr lang="ru-RU" sz="22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2024 год</a:t>
            </a:r>
            <a:endParaRPr lang="ru-RU" sz="22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26340" y="3284984"/>
            <a:ext cx="2592288" cy="113731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879,428 тыс. руб.</a:t>
            </a:r>
            <a:endParaRPr lang="ru-RU" sz="25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5507" y="5013176"/>
            <a:ext cx="4285545" cy="1584174"/>
          </a:xfrm>
          <a:prstGeom prst="ellipse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Субвенции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257,744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тыс. руб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Овал 9"/>
          <p:cNvSpPr/>
          <p:nvPr/>
        </p:nvSpPr>
        <p:spPr>
          <a:xfrm>
            <a:off x="483297" y="1317790"/>
            <a:ext cx="3811127" cy="169196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Дотации на выравнивание бюджетной обеспеченности из бюджета Республики Крым 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619,660 тыс. руб.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418628" y="2304499"/>
            <a:ext cx="3816424" cy="169583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Субвенция на выполнение полномочий в сфере административной ответственности 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2,024 тыс. руб.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081" y="1030297"/>
            <a:ext cx="992838" cy="72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285" y="1052155"/>
            <a:ext cx="1014909" cy="60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47" y="1016769"/>
            <a:ext cx="802679" cy="75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53" y="1012834"/>
            <a:ext cx="1018469" cy="89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2069468" y="1535575"/>
            <a:ext cx="1" cy="466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56001" y="2912857"/>
            <a:ext cx="1523088" cy="492443"/>
          </a:xfrm>
          <a:prstGeom prst="rect">
            <a:avLst/>
          </a:prstGeom>
          <a:solidFill>
            <a:srgbClr val="2BC5B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Общегосударственные </a:t>
            </a:r>
            <a:r>
              <a:rPr lang="ru-RU" altLang="ru-RU" sz="13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2925979" y="2612774"/>
            <a:ext cx="1295533" cy="1092607"/>
          </a:xfrm>
          <a:prstGeom prst="rect">
            <a:avLst/>
          </a:prstGeom>
          <a:solidFill>
            <a:srgbClr val="2BC5B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3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>
            <a:off x="3523559" y="1739496"/>
            <a:ext cx="12842" cy="826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5795418" y="2801330"/>
            <a:ext cx="1398163" cy="692497"/>
          </a:xfrm>
          <a:prstGeom prst="rect">
            <a:avLst/>
          </a:prstGeom>
          <a:solidFill>
            <a:srgbClr val="2BC5B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Жилищно-к</a:t>
            </a:r>
            <a:r>
              <a:rPr lang="ru-RU" altLang="ru-RU" sz="13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оммуналь</a:t>
            </a:r>
            <a:r>
              <a:rPr lang="ru-RU" alt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ное </a:t>
            </a:r>
            <a:r>
              <a:rPr lang="ru-RU" altLang="ru-RU" sz="13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6564654" y="1744523"/>
            <a:ext cx="8819" cy="10568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7303740" y="2335991"/>
            <a:ext cx="1502001" cy="492443"/>
          </a:xfrm>
          <a:prstGeom prst="rect">
            <a:avLst/>
          </a:prstGeom>
          <a:solidFill>
            <a:srgbClr val="2BC5B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3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 flipH="1">
            <a:off x="8054925" y="1684664"/>
            <a:ext cx="0" cy="6140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4332981" y="1969758"/>
            <a:ext cx="1366815" cy="492443"/>
          </a:xfrm>
          <a:prstGeom prst="rect">
            <a:avLst/>
          </a:prstGeom>
          <a:solidFill>
            <a:srgbClr val="2BC5B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экономика</a:t>
            </a:r>
            <a:endParaRPr lang="ru-RU" altLang="ru-RU" sz="13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 flipH="1">
            <a:off x="5028170" y="1739496"/>
            <a:ext cx="55031" cy="230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24171" y="3910423"/>
            <a:ext cx="8459229" cy="523220"/>
          </a:xfrm>
          <a:prstGeom prst="rect">
            <a:avLst/>
          </a:prstGeom>
          <a:solidFill>
            <a:srgbClr val="D9C5A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49964" y="4878055"/>
            <a:ext cx="4394044" cy="1169551"/>
          </a:xfrm>
          <a:prstGeom prst="rect">
            <a:avLst/>
          </a:prstGeom>
          <a:solidFill>
            <a:srgbClr val="93ADB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-коммунальное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796576" y="4631834"/>
            <a:ext cx="4250393" cy="1661993"/>
          </a:xfrm>
          <a:prstGeom prst="rect">
            <a:avLst/>
          </a:prstGeom>
          <a:solidFill>
            <a:srgbClr val="93ADB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endParaRPr lang="ru-RU" altLang="ru-RU" sz="1400" b="1" dirty="0" smtClean="0">
              <a:latin typeface="Times New Roman" pitchFamily="18" charset="0"/>
            </a:endParaRPr>
          </a:p>
          <a:p>
            <a:pPr algn="just">
              <a:defRPr/>
            </a:pPr>
            <a:r>
              <a:rPr lang="ru-RU" alt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dirty="0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614" y="1049548"/>
            <a:ext cx="819484" cy="73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 flipH="1">
            <a:off x="717627" y="1906437"/>
            <a:ext cx="0" cy="1020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491435" y="1991669"/>
            <a:ext cx="1351841" cy="492443"/>
          </a:xfrm>
          <a:prstGeom prst="rect">
            <a:avLst/>
          </a:prstGeom>
          <a:solidFill>
            <a:srgbClr val="2BC5B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3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Национальная оборона</a:t>
            </a:r>
          </a:p>
        </p:txBody>
      </p:sp>
      <p:pic>
        <p:nvPicPr>
          <p:cNvPr id="31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551" y="1040699"/>
            <a:ext cx="893338" cy="71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27584" y="1196752"/>
            <a:ext cx="6823893" cy="5264198"/>
            <a:chOff x="1081171" y="1669014"/>
            <a:chExt cx="6823893" cy="5264198"/>
          </a:xfrm>
        </p:grpSpPr>
        <p:sp>
          <p:nvSpPr>
            <p:cNvPr id="3" name="Полилиния 2"/>
            <p:cNvSpPr/>
            <p:nvPr/>
          </p:nvSpPr>
          <p:spPr>
            <a:xfrm>
              <a:off x="3794000" y="3537566"/>
              <a:ext cx="1555998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8191" tIns="248191" rIns="248191" bIns="24819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Всего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b="1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15 545,287 тыс.</a:t>
              </a:r>
              <a:r>
                <a:rPr lang="en-US" sz="1600" b="1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600" b="1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руб. 100%</a:t>
              </a:r>
              <a:endParaRPr lang="ru-RU" sz="1600" b="1" kern="1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 rot="14349987">
              <a:off x="3959240" y="3113264"/>
              <a:ext cx="329304" cy="529039"/>
            </a:xfrm>
            <a:custGeom>
              <a:avLst/>
              <a:gdLst>
                <a:gd name="connsiteX0" fmla="*/ 0 w 329304"/>
                <a:gd name="connsiteY0" fmla="*/ 105808 h 529039"/>
                <a:gd name="connsiteX1" fmla="*/ 164652 w 329304"/>
                <a:gd name="connsiteY1" fmla="*/ 105808 h 529039"/>
                <a:gd name="connsiteX2" fmla="*/ 164652 w 329304"/>
                <a:gd name="connsiteY2" fmla="*/ 0 h 529039"/>
                <a:gd name="connsiteX3" fmla="*/ 329304 w 329304"/>
                <a:gd name="connsiteY3" fmla="*/ 264520 h 529039"/>
                <a:gd name="connsiteX4" fmla="*/ 164652 w 329304"/>
                <a:gd name="connsiteY4" fmla="*/ 529039 h 529039"/>
                <a:gd name="connsiteX5" fmla="*/ 164652 w 329304"/>
                <a:gd name="connsiteY5" fmla="*/ 423231 h 529039"/>
                <a:gd name="connsiteX6" fmla="*/ 0 w 329304"/>
                <a:gd name="connsiteY6" fmla="*/ 423231 h 529039"/>
                <a:gd name="connsiteX7" fmla="*/ 0 w 329304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04" h="529039">
                  <a:moveTo>
                    <a:pt x="0" y="105808"/>
                  </a:moveTo>
                  <a:lnTo>
                    <a:pt x="164652" y="105808"/>
                  </a:lnTo>
                  <a:lnTo>
                    <a:pt x="164652" y="0"/>
                  </a:lnTo>
                  <a:lnTo>
                    <a:pt x="329304" y="264520"/>
                  </a:lnTo>
                  <a:lnTo>
                    <a:pt x="164652" y="529039"/>
                  </a:lnTo>
                  <a:lnTo>
                    <a:pt x="164652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5808" rIns="98792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329046" y="1669014"/>
              <a:ext cx="2210056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Национальная экономика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268,0 тыс. руб.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1,7%</a:t>
              </a:r>
              <a:endParaRPr lang="ru-RU" sz="1400" kern="1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 rot="21312159">
              <a:off x="5445331" y="3897954"/>
              <a:ext cx="329304" cy="529039"/>
            </a:xfrm>
            <a:custGeom>
              <a:avLst/>
              <a:gdLst>
                <a:gd name="connsiteX0" fmla="*/ 0 w 329304"/>
                <a:gd name="connsiteY0" fmla="*/ 105808 h 529039"/>
                <a:gd name="connsiteX1" fmla="*/ 164652 w 329304"/>
                <a:gd name="connsiteY1" fmla="*/ 105808 h 529039"/>
                <a:gd name="connsiteX2" fmla="*/ 164652 w 329304"/>
                <a:gd name="connsiteY2" fmla="*/ 0 h 529039"/>
                <a:gd name="connsiteX3" fmla="*/ 329304 w 329304"/>
                <a:gd name="connsiteY3" fmla="*/ 264520 h 529039"/>
                <a:gd name="connsiteX4" fmla="*/ 164652 w 329304"/>
                <a:gd name="connsiteY4" fmla="*/ 529039 h 529039"/>
                <a:gd name="connsiteX5" fmla="*/ 164652 w 329304"/>
                <a:gd name="connsiteY5" fmla="*/ 423231 h 529039"/>
                <a:gd name="connsiteX6" fmla="*/ 0 w 329304"/>
                <a:gd name="connsiteY6" fmla="*/ 423231 h 529039"/>
                <a:gd name="connsiteX7" fmla="*/ 0 w 329304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04" h="529039">
                  <a:moveTo>
                    <a:pt x="0" y="105808"/>
                  </a:moveTo>
                  <a:lnTo>
                    <a:pt x="164652" y="105808"/>
                  </a:lnTo>
                  <a:lnTo>
                    <a:pt x="164652" y="0"/>
                  </a:lnTo>
                  <a:lnTo>
                    <a:pt x="329304" y="264520"/>
                  </a:lnTo>
                  <a:lnTo>
                    <a:pt x="164652" y="529039"/>
                  </a:lnTo>
                  <a:lnTo>
                    <a:pt x="164652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2">
                <a:shade val="90000"/>
                <a:hueOff val="142100"/>
                <a:satOff val="-14557"/>
                <a:lumOff val="11470"/>
                <a:alphaOff val="0"/>
              </a:schemeClr>
            </a:lnRef>
            <a:fillRef idx="1">
              <a:schemeClr val="accent2">
                <a:shade val="90000"/>
                <a:hueOff val="142100"/>
                <a:satOff val="-14557"/>
                <a:lumOff val="11470"/>
                <a:alphaOff val="0"/>
              </a:schemeClr>
            </a:fillRef>
            <a:effectRef idx="2">
              <a:schemeClr val="accent2">
                <a:shade val="90000"/>
                <a:hueOff val="142100"/>
                <a:satOff val="-14557"/>
                <a:lumOff val="1147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5808" rIns="98790" bIns="10580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885458" y="3679391"/>
              <a:ext cx="2019606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Национальная оборона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241,709 тыс. руб.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1,5 %</a:t>
              </a:r>
              <a:endParaRPr lang="ru-RU" sz="1400" kern="1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 rot="3240000">
              <a:off x="5041770" y="4924253"/>
              <a:ext cx="329304" cy="529039"/>
            </a:xfrm>
            <a:custGeom>
              <a:avLst/>
              <a:gdLst>
                <a:gd name="connsiteX0" fmla="*/ 0 w 329304"/>
                <a:gd name="connsiteY0" fmla="*/ 105808 h 529039"/>
                <a:gd name="connsiteX1" fmla="*/ 164652 w 329304"/>
                <a:gd name="connsiteY1" fmla="*/ 105808 h 529039"/>
                <a:gd name="connsiteX2" fmla="*/ 164652 w 329304"/>
                <a:gd name="connsiteY2" fmla="*/ 0 h 529039"/>
                <a:gd name="connsiteX3" fmla="*/ 329304 w 329304"/>
                <a:gd name="connsiteY3" fmla="*/ 264520 h 529039"/>
                <a:gd name="connsiteX4" fmla="*/ 164652 w 329304"/>
                <a:gd name="connsiteY4" fmla="*/ 529039 h 529039"/>
                <a:gd name="connsiteX5" fmla="*/ 164652 w 329304"/>
                <a:gd name="connsiteY5" fmla="*/ 423231 h 529039"/>
                <a:gd name="connsiteX6" fmla="*/ 0 w 329304"/>
                <a:gd name="connsiteY6" fmla="*/ 423231 h 529039"/>
                <a:gd name="connsiteX7" fmla="*/ 0 w 329304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04" h="529039">
                  <a:moveTo>
                    <a:pt x="0" y="105808"/>
                  </a:moveTo>
                  <a:lnTo>
                    <a:pt x="164652" y="105808"/>
                  </a:lnTo>
                  <a:lnTo>
                    <a:pt x="164652" y="0"/>
                  </a:lnTo>
                  <a:lnTo>
                    <a:pt x="329304" y="264520"/>
                  </a:lnTo>
                  <a:lnTo>
                    <a:pt x="164652" y="529039"/>
                  </a:lnTo>
                  <a:lnTo>
                    <a:pt x="164652" y="423231"/>
                  </a:lnTo>
                  <a:lnTo>
                    <a:pt x="0" y="423231"/>
                  </a:lnTo>
                  <a:lnTo>
                    <a:pt x="0" y="105808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2">
                <a:shade val="90000"/>
                <a:hueOff val="284201"/>
                <a:satOff val="-29114"/>
                <a:lumOff val="22940"/>
                <a:alphaOff val="0"/>
              </a:schemeClr>
            </a:lnRef>
            <a:fillRef idx="1">
              <a:schemeClr val="accent2">
                <a:shade val="90000"/>
                <a:hueOff val="284201"/>
                <a:satOff val="-29114"/>
                <a:lumOff val="22940"/>
                <a:alphaOff val="0"/>
              </a:schemeClr>
            </a:fillRef>
            <a:effectRef idx="2">
              <a:schemeClr val="accent2">
                <a:shade val="90000"/>
                <a:hueOff val="284201"/>
                <a:satOff val="-29114"/>
                <a:lumOff val="229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5807" rIns="98790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801114" y="5377214"/>
              <a:ext cx="2234502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Жилищно-коммунальное хозяйство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9 954,415 </a:t>
              </a:r>
              <a:r>
                <a:rPr lang="ru-RU" sz="1400" kern="1200" dirty="0" err="1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64%</a:t>
              </a:r>
              <a:endParaRPr lang="ru-RU" sz="1400" kern="1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 rot="18360000">
              <a:off x="3772925" y="4924252"/>
              <a:ext cx="329305" cy="529040"/>
            </a:xfrm>
            <a:custGeom>
              <a:avLst/>
              <a:gdLst>
                <a:gd name="connsiteX0" fmla="*/ 0 w 329304"/>
                <a:gd name="connsiteY0" fmla="*/ 105808 h 529039"/>
                <a:gd name="connsiteX1" fmla="*/ 164652 w 329304"/>
                <a:gd name="connsiteY1" fmla="*/ 105808 h 529039"/>
                <a:gd name="connsiteX2" fmla="*/ 164652 w 329304"/>
                <a:gd name="connsiteY2" fmla="*/ 0 h 529039"/>
                <a:gd name="connsiteX3" fmla="*/ 329304 w 329304"/>
                <a:gd name="connsiteY3" fmla="*/ 264520 h 529039"/>
                <a:gd name="connsiteX4" fmla="*/ 164652 w 329304"/>
                <a:gd name="connsiteY4" fmla="*/ 529039 h 529039"/>
                <a:gd name="connsiteX5" fmla="*/ 164652 w 329304"/>
                <a:gd name="connsiteY5" fmla="*/ 423231 h 529039"/>
                <a:gd name="connsiteX6" fmla="*/ 0 w 329304"/>
                <a:gd name="connsiteY6" fmla="*/ 423231 h 529039"/>
                <a:gd name="connsiteX7" fmla="*/ 0 w 329304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04" h="529039">
                  <a:moveTo>
                    <a:pt x="329304" y="423231"/>
                  </a:moveTo>
                  <a:lnTo>
                    <a:pt x="164652" y="423231"/>
                  </a:lnTo>
                  <a:lnTo>
                    <a:pt x="164652" y="529039"/>
                  </a:lnTo>
                  <a:lnTo>
                    <a:pt x="0" y="264519"/>
                  </a:lnTo>
                  <a:lnTo>
                    <a:pt x="164652" y="0"/>
                  </a:lnTo>
                  <a:lnTo>
                    <a:pt x="164652" y="105808"/>
                  </a:lnTo>
                  <a:lnTo>
                    <a:pt x="329304" y="105808"/>
                  </a:lnTo>
                  <a:lnTo>
                    <a:pt x="329304" y="42323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2">
                <a:shade val="90000"/>
                <a:hueOff val="426301"/>
                <a:satOff val="-43670"/>
                <a:lumOff val="34410"/>
                <a:alphaOff val="0"/>
              </a:schemeClr>
            </a:lnRef>
            <a:fillRef idx="1">
              <a:schemeClr val="accent2">
                <a:shade val="90000"/>
                <a:hueOff val="426301"/>
                <a:satOff val="-43670"/>
                <a:lumOff val="34410"/>
                <a:alphaOff val="0"/>
              </a:schemeClr>
            </a:fillRef>
            <a:effectRef idx="2">
              <a:schemeClr val="accent2">
                <a:shade val="90000"/>
                <a:hueOff val="426301"/>
                <a:satOff val="-43670"/>
                <a:lumOff val="3441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790" tIns="105808" rIns="1" bIns="10580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013857" y="5353273"/>
              <a:ext cx="2234502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3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Общегосударственные вопросы        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4 681,163 тыс. руб.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30,1%</a:t>
              </a:r>
              <a:endParaRPr lang="ru-RU" sz="1400" kern="1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 rot="21276541">
              <a:off x="3342687" y="3940325"/>
              <a:ext cx="375316" cy="530864"/>
            </a:xfrm>
            <a:custGeom>
              <a:avLst/>
              <a:gdLst>
                <a:gd name="connsiteX0" fmla="*/ 0 w 329304"/>
                <a:gd name="connsiteY0" fmla="*/ 105808 h 529039"/>
                <a:gd name="connsiteX1" fmla="*/ 164652 w 329304"/>
                <a:gd name="connsiteY1" fmla="*/ 105808 h 529039"/>
                <a:gd name="connsiteX2" fmla="*/ 164652 w 329304"/>
                <a:gd name="connsiteY2" fmla="*/ 0 h 529039"/>
                <a:gd name="connsiteX3" fmla="*/ 329304 w 329304"/>
                <a:gd name="connsiteY3" fmla="*/ 264520 h 529039"/>
                <a:gd name="connsiteX4" fmla="*/ 164652 w 329304"/>
                <a:gd name="connsiteY4" fmla="*/ 529039 h 529039"/>
                <a:gd name="connsiteX5" fmla="*/ 164652 w 329304"/>
                <a:gd name="connsiteY5" fmla="*/ 423231 h 529039"/>
                <a:gd name="connsiteX6" fmla="*/ 0 w 329304"/>
                <a:gd name="connsiteY6" fmla="*/ 423231 h 529039"/>
                <a:gd name="connsiteX7" fmla="*/ 0 w 329304"/>
                <a:gd name="connsiteY7" fmla="*/ 105808 h 52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304" h="529039">
                  <a:moveTo>
                    <a:pt x="329304" y="423231"/>
                  </a:moveTo>
                  <a:lnTo>
                    <a:pt x="164652" y="423231"/>
                  </a:lnTo>
                  <a:lnTo>
                    <a:pt x="164652" y="529039"/>
                  </a:lnTo>
                  <a:lnTo>
                    <a:pt x="0" y="264519"/>
                  </a:lnTo>
                  <a:lnTo>
                    <a:pt x="164652" y="0"/>
                  </a:lnTo>
                  <a:lnTo>
                    <a:pt x="164652" y="105808"/>
                  </a:lnTo>
                  <a:lnTo>
                    <a:pt x="329304" y="105808"/>
                  </a:lnTo>
                  <a:lnTo>
                    <a:pt x="329304" y="42323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2">
                <a:shade val="90000"/>
                <a:hueOff val="568401"/>
                <a:satOff val="-58227"/>
                <a:lumOff val="45880"/>
                <a:alphaOff val="0"/>
              </a:schemeClr>
            </a:lnRef>
            <a:fillRef idx="1">
              <a:schemeClr val="accent2">
                <a:shade val="90000"/>
                <a:hueOff val="568401"/>
                <a:satOff val="-58227"/>
                <a:lumOff val="45880"/>
                <a:alphaOff val="0"/>
              </a:schemeClr>
            </a:fillRef>
            <a:effectRef idx="2">
              <a:schemeClr val="accent2">
                <a:shade val="90000"/>
                <a:hueOff val="568401"/>
                <a:satOff val="-58227"/>
                <a:lumOff val="458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790" tIns="105809" rIns="1" bIns="105807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081171" y="3561151"/>
              <a:ext cx="2163621" cy="1555998"/>
            </a:xfrm>
            <a:custGeom>
              <a:avLst/>
              <a:gdLst>
                <a:gd name="connsiteX0" fmla="*/ 0 w 1555998"/>
                <a:gd name="connsiteY0" fmla="*/ 777999 h 1555998"/>
                <a:gd name="connsiteX1" fmla="*/ 777999 w 1555998"/>
                <a:gd name="connsiteY1" fmla="*/ 0 h 1555998"/>
                <a:gd name="connsiteX2" fmla="*/ 1555998 w 1555998"/>
                <a:gd name="connsiteY2" fmla="*/ 777999 h 1555998"/>
                <a:gd name="connsiteX3" fmla="*/ 777999 w 1555998"/>
                <a:gd name="connsiteY3" fmla="*/ 1555998 h 1555998"/>
                <a:gd name="connsiteX4" fmla="*/ 0 w 1555998"/>
                <a:gd name="connsiteY4" fmla="*/ 777999 h 155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998" h="1555998">
                  <a:moveTo>
                    <a:pt x="0" y="777999"/>
                  </a:moveTo>
                  <a:cubicBezTo>
                    <a:pt x="0" y="348322"/>
                    <a:pt x="348322" y="0"/>
                    <a:pt x="777999" y="0"/>
                  </a:cubicBezTo>
                  <a:cubicBezTo>
                    <a:pt x="1207676" y="0"/>
                    <a:pt x="1555998" y="348322"/>
                    <a:pt x="1555998" y="777999"/>
                  </a:cubicBezTo>
                  <a:cubicBezTo>
                    <a:pt x="1555998" y="1207676"/>
                    <a:pt x="1207676" y="1555998"/>
                    <a:pt x="777999" y="1555998"/>
                  </a:cubicBezTo>
                  <a:cubicBezTo>
                    <a:pt x="348322" y="1555998"/>
                    <a:pt x="0" y="1207676"/>
                    <a:pt x="0" y="777999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651" tIns="245651" rIns="245651" bIns="24565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Культура, кинематография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350,000 тыс. руб.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2,4%</a:t>
              </a:r>
              <a:endParaRPr lang="ru-RU" sz="1400" kern="1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Красномакского сельского поселения Бахчисарайского  района Республики Крым на 2022 год</a:t>
            </a:r>
            <a:endParaRPr lang="ru-RU" sz="2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990398" y="1316173"/>
            <a:ext cx="2210056" cy="1555998"/>
          </a:xfrm>
          <a:custGeom>
            <a:avLst/>
            <a:gdLst>
              <a:gd name="connsiteX0" fmla="*/ 0 w 1555998"/>
              <a:gd name="connsiteY0" fmla="*/ 777999 h 1555998"/>
              <a:gd name="connsiteX1" fmla="*/ 777999 w 1555998"/>
              <a:gd name="connsiteY1" fmla="*/ 0 h 1555998"/>
              <a:gd name="connsiteX2" fmla="*/ 1555998 w 1555998"/>
              <a:gd name="connsiteY2" fmla="*/ 777999 h 1555998"/>
              <a:gd name="connsiteX3" fmla="*/ 777999 w 1555998"/>
              <a:gd name="connsiteY3" fmla="*/ 1555998 h 1555998"/>
              <a:gd name="connsiteX4" fmla="*/ 0 w 1555998"/>
              <a:gd name="connsiteY4" fmla="*/ 777999 h 155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5998" h="1555998">
                <a:moveTo>
                  <a:pt x="0" y="777999"/>
                </a:moveTo>
                <a:cubicBezTo>
                  <a:pt x="0" y="348322"/>
                  <a:pt x="348322" y="0"/>
                  <a:pt x="777999" y="0"/>
                </a:cubicBezTo>
                <a:cubicBezTo>
                  <a:pt x="1207676" y="0"/>
                  <a:pt x="1555998" y="348322"/>
                  <a:pt x="1555998" y="777999"/>
                </a:cubicBezTo>
                <a:cubicBezTo>
                  <a:pt x="1555998" y="1207676"/>
                  <a:pt x="1207676" y="1555998"/>
                  <a:pt x="777999" y="1555998"/>
                </a:cubicBezTo>
                <a:cubicBezTo>
                  <a:pt x="348322" y="1555998"/>
                  <a:pt x="0" y="1207676"/>
                  <a:pt x="0" y="77799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5651" tIns="245651" rIns="245651" bIns="24565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50,0 тыс. руб.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0,3%</a:t>
            </a:r>
            <a:endParaRPr lang="ru-RU" sz="1400" kern="12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 rot="18631307">
            <a:off x="4797176" y="2641791"/>
            <a:ext cx="329304" cy="529039"/>
          </a:xfrm>
          <a:custGeom>
            <a:avLst/>
            <a:gdLst>
              <a:gd name="connsiteX0" fmla="*/ 0 w 329304"/>
              <a:gd name="connsiteY0" fmla="*/ 105808 h 529039"/>
              <a:gd name="connsiteX1" fmla="*/ 164652 w 329304"/>
              <a:gd name="connsiteY1" fmla="*/ 105808 h 529039"/>
              <a:gd name="connsiteX2" fmla="*/ 164652 w 329304"/>
              <a:gd name="connsiteY2" fmla="*/ 0 h 529039"/>
              <a:gd name="connsiteX3" fmla="*/ 329304 w 329304"/>
              <a:gd name="connsiteY3" fmla="*/ 264520 h 529039"/>
              <a:gd name="connsiteX4" fmla="*/ 164652 w 329304"/>
              <a:gd name="connsiteY4" fmla="*/ 529039 h 529039"/>
              <a:gd name="connsiteX5" fmla="*/ 164652 w 329304"/>
              <a:gd name="connsiteY5" fmla="*/ 423231 h 529039"/>
              <a:gd name="connsiteX6" fmla="*/ 0 w 329304"/>
              <a:gd name="connsiteY6" fmla="*/ 423231 h 529039"/>
              <a:gd name="connsiteX7" fmla="*/ 0 w 329304"/>
              <a:gd name="connsiteY7" fmla="*/ 105808 h 5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304" h="529039">
                <a:moveTo>
                  <a:pt x="0" y="105808"/>
                </a:moveTo>
                <a:lnTo>
                  <a:pt x="164652" y="105808"/>
                </a:lnTo>
                <a:lnTo>
                  <a:pt x="164652" y="0"/>
                </a:lnTo>
                <a:lnTo>
                  <a:pt x="329304" y="264520"/>
                </a:lnTo>
                <a:lnTo>
                  <a:pt x="164652" y="529039"/>
                </a:lnTo>
                <a:lnTo>
                  <a:pt x="164652" y="423231"/>
                </a:lnTo>
                <a:lnTo>
                  <a:pt x="0" y="423231"/>
                </a:lnTo>
                <a:lnTo>
                  <a:pt x="0" y="10580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2">
              <a:shade val="90000"/>
              <a:hueOff val="284201"/>
              <a:satOff val="-29114"/>
              <a:lumOff val="22940"/>
              <a:alphaOff val="0"/>
            </a:schemeClr>
          </a:lnRef>
          <a:fillRef idx="1">
            <a:schemeClr val="accent2">
              <a:shade val="90000"/>
              <a:hueOff val="284201"/>
              <a:satOff val="-29114"/>
              <a:lumOff val="22940"/>
              <a:alphaOff val="0"/>
            </a:schemeClr>
          </a:fillRef>
          <a:effectRef idx="2">
            <a:schemeClr val="accent2">
              <a:shade val="90000"/>
              <a:hueOff val="284201"/>
              <a:satOff val="-29114"/>
              <a:lumOff val="2294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5807" rIns="98790" bIns="10580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600" dirty="0">
                <a:solidFill>
                  <a:srgbClr val="7127DD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48" y="3262107"/>
            <a:ext cx="8374017" cy="343296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206430" y="3266045"/>
            <a:ext cx="2631236" cy="25918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Муниципальные программы </a:t>
            </a:r>
            <a:r>
              <a:rPr lang="ru-RU" sz="1600" b="1" dirty="0" err="1" smtClean="0"/>
              <a:t>Красномакского</a:t>
            </a:r>
            <a:r>
              <a:rPr lang="ru-RU" sz="1600" b="1" dirty="0" smtClean="0"/>
              <a:t> сельского поселения</a:t>
            </a:r>
            <a:endParaRPr lang="ru-RU" sz="1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299496"/>
            <a:ext cx="8215370" cy="12961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Основа формирования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бюджета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Красномакского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сельского поселения Бахчисарайского района Республики Крым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7127DD"/>
                </a:solidFill>
              </a:rPr>
              <a:t>2</a:t>
            </a:r>
            <a:endParaRPr lang="ru-RU" sz="3600" dirty="0">
              <a:solidFill>
                <a:srgbClr val="7127DD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3275177"/>
            <a:ext cx="2605587" cy="25827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Прогноз социально-экономического развития </a:t>
            </a:r>
            <a:r>
              <a:rPr lang="ru-RU" sz="1600" b="1" dirty="0" err="1" smtClean="0"/>
              <a:t>Красномакского</a:t>
            </a:r>
            <a:r>
              <a:rPr lang="ru-RU" sz="1600" b="1" dirty="0" smtClean="0"/>
              <a:t> сельского поселения</a:t>
            </a:r>
            <a:endParaRPr lang="ru-RU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7127DD"/>
                </a:solidFill>
              </a:rPr>
              <a:t>3</a:t>
            </a:r>
            <a:endParaRPr lang="ru-RU" sz="3600" dirty="0">
              <a:solidFill>
                <a:srgbClr val="7127DD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4144" y="3262107"/>
            <a:ext cx="2703814" cy="25827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/>
              <a:t>политики  </a:t>
            </a:r>
            <a:r>
              <a:rPr lang="ru-RU" sz="1600" b="1" dirty="0" err="1" smtClean="0"/>
              <a:t>Красномакского</a:t>
            </a:r>
            <a:r>
              <a:rPr lang="ru-RU" sz="1600" b="1" dirty="0" smtClean="0"/>
              <a:t> сельского поселения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237642665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Красномакского сельского поселения Бахчисарайского  района Республики Крым на 2023 год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575075988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Красномакского сельского поселения Бахчисарайского  района Республики Крым на 2024 год</a:t>
            </a:r>
            <a:endParaRPr lang="ru-RU" sz="2000" dirty="0">
              <a:ln w="0"/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0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10215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Красномакского</a:t>
            </a:r>
            <a:r>
              <a:rPr lang="ru-RU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Бахчисарайского района Республики Крым, формируемые в рамках муниципальных программ </a:t>
            </a:r>
            <a:r>
              <a:rPr lang="ru-RU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Красномакского</a:t>
            </a:r>
            <a:r>
              <a:rPr lang="ru-RU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 и непрограммных расходов</a:t>
            </a:r>
            <a:endParaRPr lang="ru-RU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2786" y="5254490"/>
            <a:ext cx="605451" cy="4024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2" name="TextBox 11"/>
          <p:cNvSpPr txBox="1"/>
          <p:nvPr/>
        </p:nvSpPr>
        <p:spPr>
          <a:xfrm>
            <a:off x="1688282" y="5229200"/>
            <a:ext cx="691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    Красномакского сельского поселения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5103" y="1204675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2022 год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259122" y="1305079"/>
            <a:ext cx="2340770" cy="2902110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14 769,868 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65934" y="3780909"/>
            <a:ext cx="1880597" cy="720910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775,419 тыс. руб. или 5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3905671" y="1386111"/>
            <a:ext cx="2340770" cy="2821078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10 978,771 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95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649404" y="1341083"/>
            <a:ext cx="2315084" cy="2790650"/>
          </a:xfrm>
          <a:custGeom>
            <a:avLst/>
            <a:gdLst>
              <a:gd name="connsiteX0" fmla="*/ 0 w 2219809"/>
              <a:gd name="connsiteY0" fmla="*/ 1152124 h 2304247"/>
              <a:gd name="connsiteX1" fmla="*/ 1109905 w 2219809"/>
              <a:gd name="connsiteY1" fmla="*/ 0 h 2304247"/>
              <a:gd name="connsiteX2" fmla="*/ 2219810 w 2219809"/>
              <a:gd name="connsiteY2" fmla="*/ 1152124 h 2304247"/>
              <a:gd name="connsiteX3" fmla="*/ 1109905 w 2219809"/>
              <a:gd name="connsiteY3" fmla="*/ 2304248 h 2304247"/>
              <a:gd name="connsiteX4" fmla="*/ 0 w 2219809"/>
              <a:gd name="connsiteY4" fmla="*/ 1152124 h 230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9809" h="2304247">
                <a:moveTo>
                  <a:pt x="0" y="1152124"/>
                </a:moveTo>
                <a:cubicBezTo>
                  <a:pt x="0" y="515823"/>
                  <a:pt x="496921" y="0"/>
                  <a:pt x="1109905" y="0"/>
                </a:cubicBezTo>
                <a:cubicBezTo>
                  <a:pt x="1722889" y="0"/>
                  <a:pt x="2219810" y="515823"/>
                  <a:pt x="2219810" y="1152124"/>
                </a:cubicBezTo>
                <a:cubicBezTo>
                  <a:pt x="2219810" y="1788425"/>
                  <a:pt x="1722889" y="2304248"/>
                  <a:pt x="1109905" y="2304248"/>
                </a:cubicBezTo>
                <a:cubicBezTo>
                  <a:pt x="496921" y="2304248"/>
                  <a:pt x="0" y="1788425"/>
                  <a:pt x="0" y="115212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09972" tIns="271721" rIns="629947" bIns="27172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11 159,179 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уб.</a:t>
            </a:r>
            <a:r>
              <a:rPr lang="en-US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95%</a:t>
            </a:r>
            <a:endParaRPr lang="ru-RU" sz="2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03325" y="1204675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2023 год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69995" y="117278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2024 год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3120432" y="3986395"/>
            <a:ext cx="1989104" cy="720910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580,115 тыс. руб. или 5%</a:t>
            </a:r>
            <a:endParaRPr lang="ru-RU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6246441" y="4012731"/>
            <a:ext cx="1867271" cy="720910"/>
          </a:xfrm>
          <a:custGeom>
            <a:avLst/>
            <a:gdLst>
              <a:gd name="connsiteX0" fmla="*/ 0 w 1564890"/>
              <a:gd name="connsiteY0" fmla="*/ 699386 h 1398771"/>
              <a:gd name="connsiteX1" fmla="*/ 782445 w 1564890"/>
              <a:gd name="connsiteY1" fmla="*/ 0 h 1398771"/>
              <a:gd name="connsiteX2" fmla="*/ 1564890 w 1564890"/>
              <a:gd name="connsiteY2" fmla="*/ 699386 h 1398771"/>
              <a:gd name="connsiteX3" fmla="*/ 782445 w 1564890"/>
              <a:gd name="connsiteY3" fmla="*/ 1398772 h 1398771"/>
              <a:gd name="connsiteX4" fmla="*/ 0 w 1564890"/>
              <a:gd name="connsiteY4" fmla="*/ 699386 h 139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890" h="1398771">
                <a:moveTo>
                  <a:pt x="0" y="699386"/>
                </a:moveTo>
                <a:cubicBezTo>
                  <a:pt x="0" y="313126"/>
                  <a:pt x="350313" y="0"/>
                  <a:pt x="782445" y="0"/>
                </a:cubicBezTo>
                <a:cubicBezTo>
                  <a:pt x="1214577" y="0"/>
                  <a:pt x="1564890" y="313126"/>
                  <a:pt x="1564890" y="699386"/>
                </a:cubicBezTo>
                <a:cubicBezTo>
                  <a:pt x="1564890" y="1085646"/>
                  <a:pt x="1214577" y="1398772"/>
                  <a:pt x="782445" y="1398772"/>
                </a:cubicBezTo>
                <a:cubicBezTo>
                  <a:pt x="350313" y="1398772"/>
                  <a:pt x="0" y="1085646"/>
                  <a:pt x="0" y="699386"/>
                </a:cubicBezTo>
                <a:close/>
              </a:path>
            </a:pathLst>
          </a:custGeom>
          <a:solidFill>
            <a:srgbClr val="00B0F0">
              <a:alpha val="50000"/>
            </a:srgb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44091" tIns="164946" rIns="218520" bIns="164944" numCol="1" spcCol="1270" anchor="ctr" anchorCtr="0">
            <a:sp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588,454 </a:t>
            </a:r>
            <a:r>
              <a:rPr lang="ru-RU" sz="1400" b="1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руб. или 5%</a:t>
            </a:r>
            <a:endParaRPr lang="ru-RU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</a:t>
            </a:r>
            <a:r>
              <a:rPr lang="ru-RU" altLang="ru-RU" sz="2000" dirty="0" smtClean="0">
                <a:latin typeface="Times New Roman" pitchFamily="18" charset="0"/>
              </a:rPr>
              <a:t>решением Красномакского сельского совета Бахчисарайского района Республики Крым  </a:t>
            </a:r>
            <a:r>
              <a:rPr lang="ru-RU" altLang="ru-RU" sz="2000" dirty="0">
                <a:latin typeface="Times New Roman" pitchFamily="18" charset="0"/>
              </a:rPr>
              <a:t>«О бюджете </a:t>
            </a:r>
            <a:r>
              <a:rPr lang="ru-RU" altLang="ru-RU" sz="2000" dirty="0" smtClean="0">
                <a:latin typeface="Times New Roman" pitchFamily="18" charset="0"/>
              </a:rPr>
              <a:t>Красномакского сельского поселения Бахчисарайского  района Республики Крым на 2022 год и на плановый период 2023 и 2024 годов» </a:t>
            </a:r>
            <a:r>
              <a:rPr lang="ru-RU" altLang="ru-RU" sz="2000" dirty="0">
                <a:latin typeface="Times New Roman" pitchFamily="18" charset="0"/>
              </a:rPr>
              <a:t>можно 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smtClean="0">
                <a:latin typeface="Times New Roman" pitchFamily="18" charset="0"/>
              </a:rPr>
              <a:t>администрации Красномакского сельского поселения Бахчисарайского района Республики Крым:</a:t>
            </a:r>
            <a:r>
              <a:rPr lang="en-US" altLang="ru-RU" dirty="0" smtClean="0">
                <a:latin typeface="Times New Roman" pitchFamily="18" charset="0"/>
              </a:rPr>
              <a:t> </a:t>
            </a:r>
            <a:r>
              <a:rPr lang="en-US" altLang="ru-RU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http://</a:t>
            </a:r>
            <a:r>
              <a:rPr lang="en-US" altLang="ru-RU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kmsovet.ru/documents/1192.html</a:t>
            </a:r>
            <a:r>
              <a:rPr lang="ru-RU" altLang="ru-RU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  <a:endParaRPr lang="ru-RU" sz="16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6400" y="2636838"/>
            <a:ext cx="856773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Администрация Красномакского сельского  поселения Бахчисарайского района Республики Крым</a:t>
            </a:r>
          </a:p>
          <a:p>
            <a:pPr algn="ctr" eaLnBrk="1" hangingPunct="1"/>
            <a:r>
              <a:rPr lang="ru-RU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Адрес</a:t>
            </a:r>
            <a:r>
              <a:rPr lang="ru-RU" altLang="ru-RU" sz="1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 </a:t>
            </a:r>
            <a:r>
              <a:rPr lang="ru-RU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ул. Центральнаяя,1, село Красный Мак,</a:t>
            </a:r>
            <a:endParaRPr lang="ru-RU" altLang="ru-RU" sz="1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Бахчисарайский  район, Республика Крым , 298464</a:t>
            </a:r>
            <a:endParaRPr lang="ru-RU" altLang="ru-RU" sz="1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e-mail:</a:t>
            </a:r>
            <a:r>
              <a:rPr lang="ru-RU" alt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hlinkClick r:id="rId2"/>
              </a:rPr>
              <a:t>kmsovet@mail.ru</a:t>
            </a:r>
            <a:r>
              <a:rPr lang="ru-RU" sz="1400" dirty="0" smtClean="0"/>
              <a:t> ; </a:t>
            </a:r>
            <a:r>
              <a:rPr lang="en-US" sz="1400" dirty="0" smtClean="0">
                <a:hlinkClick r:id="rId3"/>
              </a:rPr>
              <a:t>krasnyj-mak-sovet@bahch.rk.gov.ru</a:t>
            </a:r>
            <a:r>
              <a:rPr lang="ru-RU" sz="1400" dirty="0" smtClean="0"/>
              <a:t> 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тел. +7(36554)50532, факс +7(36554)50740</a:t>
            </a:r>
            <a:endParaRPr lang="ru-RU" altLang="ru-RU" sz="1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543844" y="1188166"/>
            <a:ext cx="1649413" cy="180022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extLst/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1162126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6051148" y="3027953"/>
            <a:ext cx="938213" cy="2841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908175" y="3024621"/>
            <a:ext cx="1009650" cy="284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9438" y="503954"/>
            <a:ext cx="6985000" cy="576262"/>
          </a:xfrm>
          <a:prstGeom prst="bevel">
            <a:avLst>
              <a:gd name="adj" fmla="val 125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404938" y="575905"/>
            <a:ext cx="648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43694" y="3625130"/>
            <a:ext cx="3148186" cy="2128242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0070C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580112" y="3823163"/>
            <a:ext cx="3096766" cy="1796236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0070C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1475656" y="319088"/>
            <a:ext cx="6048672" cy="388937"/>
            <a:chOff x="1233" y="-197"/>
            <a:chExt cx="3291" cy="1324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50800" dir="5400000" algn="ctr" rotWithShape="0">
              <a:schemeClr val="accent5">
                <a:lumMod val="40000"/>
                <a:lumOff val="60000"/>
              </a:schemeClr>
            </a:outerShdw>
            <a:reflection blurRad="6350" stA="52000" endA="300" endPos="35000" dir="5400000" sy="-100000" algn="bl" rotWithShape="0"/>
          </a:effectLst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grpFill/>
            <a:ln w="9525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xtLst/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chemeClr val="accent5">
                  <a:lumMod val="40000"/>
                  <a:lumOff val="60000"/>
                  <a:alpha val="32000"/>
                </a:scheme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83931" y="1204984"/>
            <a:ext cx="1838801" cy="3479863"/>
          </a:xfrm>
          <a:prstGeom prst="flowChartAlternateProcess">
            <a:avLst/>
          </a:prstGeom>
          <a:solidFill>
            <a:schemeClr val="accent3">
              <a:lumMod val="40000"/>
              <a:lumOff val="60000"/>
              <a:alpha val="74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707401" y="1204984"/>
            <a:ext cx="1843212" cy="3500033"/>
          </a:xfrm>
          <a:prstGeom prst="flowChartAlternateProcess">
            <a:avLst/>
          </a:prstGeom>
          <a:solidFill>
            <a:schemeClr val="accent3">
              <a:lumMod val="40000"/>
              <a:lumOff val="60000"/>
              <a:alpha val="72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7359" y="1204984"/>
            <a:ext cx="1910302" cy="3479865"/>
          </a:xfrm>
          <a:prstGeom prst="flowChartAlternateProcess">
            <a:avLst/>
          </a:prstGeom>
          <a:solidFill>
            <a:schemeClr val="accent3">
              <a:lumMod val="40000"/>
              <a:lumOff val="60000"/>
              <a:alpha val="74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dirty="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 dirty="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6364" y="1743939"/>
            <a:ext cx="1584325" cy="1876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Дотации </a:t>
            </a:r>
            <a:endParaRPr lang="ru-RU" alt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1405177"/>
            <a:ext cx="1657350" cy="29543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»</a:t>
            </a:r>
            <a:r>
              <a:rPr lang="en-US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- 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27588" y="1442915"/>
            <a:ext cx="1727200" cy="23082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(от лат. «</a:t>
            </a:r>
            <a:r>
              <a:rPr lang="en-US" altLang="ru-RU" sz="1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Subsiduim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Предоставляются на условиях долевого </a:t>
            </a:r>
            <a:r>
              <a:rPr lang="ru-RU" altLang="ru-RU" sz="1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98549" y="685800"/>
            <a:ext cx="449387" cy="5191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758983" y="700088"/>
            <a:ext cx="182779" cy="5048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2" y="692150"/>
            <a:ext cx="576733" cy="4103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14407" y="1107154"/>
            <a:ext cx="2112489" cy="3508689"/>
          </a:xfrm>
          <a:prstGeom prst="flowChartAlternateProcess">
            <a:avLst/>
          </a:prstGeom>
          <a:solidFill>
            <a:schemeClr val="accent3">
              <a:lumMod val="40000"/>
              <a:lumOff val="60000"/>
              <a:alpha val="72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21282" cy="5191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897931" y="1235742"/>
            <a:ext cx="1996832" cy="32932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)</a:t>
            </a:r>
            <a:r>
              <a:rPr lang="ru-RU" altLang="ru-RU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76648" y="303138"/>
            <a:ext cx="7119686" cy="146423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Основные характеристики </a:t>
            </a:r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бюджета </a:t>
            </a:r>
            <a:r>
              <a:rPr lang="ru-RU" sz="2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Красномакского сельского поселения Бахчисарайского района Республики Крым на 2022 год и на плановый период 2023 и 2024</a:t>
            </a:r>
            <a:r>
              <a:rPr lang="en-US" sz="2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годов</a:t>
            </a:r>
            <a:endParaRPr lang="ru-RU" sz="20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6439" y="2051791"/>
            <a:ext cx="3474888" cy="873951"/>
          </a:xfrm>
          <a:prstGeom prst="roundRect">
            <a:avLst/>
          </a:prstGeom>
          <a:solidFill>
            <a:srgbClr val="E9F1BB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91849" y="2051791"/>
            <a:ext cx="1351101" cy="873951"/>
          </a:xfrm>
          <a:prstGeom prst="roundRect">
            <a:avLst/>
          </a:prstGeom>
          <a:solidFill>
            <a:srgbClr val="ECF7B5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04958" y="5646688"/>
            <a:ext cx="1207085" cy="746682"/>
          </a:xfrm>
          <a:prstGeom prst="roundRect">
            <a:avLst>
              <a:gd name="adj" fmla="val 5000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150" y="3431463"/>
            <a:ext cx="3474888" cy="646331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766" y="4646638"/>
            <a:ext cx="3474888" cy="646331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150" y="5808595"/>
            <a:ext cx="3474888" cy="584775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191848" y="3569962"/>
            <a:ext cx="1248185" cy="369332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15 545,287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4232949" y="4832425"/>
            <a:ext cx="1351102" cy="369332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15 545,287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357" y="5611186"/>
            <a:ext cx="1238250" cy="774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</p:pic>
      <p:sp>
        <p:nvSpPr>
          <p:cNvPr id="23" name="TextBox 22"/>
          <p:cNvSpPr txBox="1"/>
          <p:nvPr/>
        </p:nvSpPr>
        <p:spPr>
          <a:xfrm flipH="1">
            <a:off x="5761821" y="3569962"/>
            <a:ext cx="1371598" cy="369332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11 848,821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809452" y="4832425"/>
            <a:ext cx="1304925" cy="369332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11 848,821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7453581" y="4837221"/>
            <a:ext cx="1350026" cy="369332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12 352,258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7481961" y="3569962"/>
            <a:ext cx="1371600" cy="369332"/>
          </a:xfrm>
          <a:prstGeom prst="rect">
            <a:avLst/>
          </a:prstGeom>
          <a:solidFill>
            <a:srgbClr val="CADAF2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12 352,258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776115" y="2016754"/>
            <a:ext cx="1371597" cy="914400"/>
          </a:xfrm>
          <a:prstGeom prst="roundRect">
            <a:avLst/>
          </a:prstGeom>
          <a:solidFill>
            <a:srgbClr val="ECF7B5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443811" y="1986797"/>
            <a:ext cx="1350029" cy="914400"/>
          </a:xfrm>
          <a:prstGeom prst="roundRect">
            <a:avLst/>
          </a:prstGeom>
          <a:solidFill>
            <a:srgbClr val="ECF7B5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544" y="5635746"/>
            <a:ext cx="1238250" cy="7747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749855" y="411226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2799997">
            <a:off x="6090527" y="2454738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 rot="19506863">
            <a:off x="1540276" y="2475646"/>
            <a:ext cx="1383763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09456" y="1898867"/>
            <a:ext cx="3399784" cy="1080120"/>
          </a:xfrm>
          <a:prstGeom prst="roundRect">
            <a:avLst/>
          </a:prstGeom>
          <a:solidFill>
            <a:srgbClr val="E9F1BB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15 545,287</a:t>
            </a:r>
          </a:p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08456" y="224733"/>
            <a:ext cx="7399420" cy="13791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5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Красномакского сельского поселения Бахчисарайского района Республики Крым на 2022 год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151968" y="3161107"/>
            <a:ext cx="2718572" cy="1225868"/>
          </a:xfrm>
          <a:prstGeom prst="roundRect">
            <a:avLst/>
          </a:prstGeom>
          <a:solidFill>
            <a:srgbClr val="CEACB2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5 812,700 тыс. руб.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14980" y="5157192"/>
            <a:ext cx="2880321" cy="1225868"/>
          </a:xfrm>
          <a:prstGeom prst="roundRect">
            <a:avLst/>
          </a:prstGeom>
          <a:solidFill>
            <a:srgbClr val="CEACB2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2 578,427 тыс. руб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79512" y="3161107"/>
            <a:ext cx="2739681" cy="1225868"/>
          </a:xfrm>
          <a:prstGeom prst="roundRect">
            <a:avLst/>
          </a:prstGeom>
          <a:solidFill>
            <a:srgbClr val="CEACB2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        доходы        </a:t>
            </a:r>
          </a:p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7 154,160 тыс. руб.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20362"/>
            <a:ext cx="7886700" cy="8246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r>
              <a:rPr lang="ru-RU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на 2022 год</a:t>
            </a:r>
            <a:endParaRPr lang="ru-RU" sz="30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3491880" y="2492896"/>
            <a:ext cx="2340260" cy="2060492"/>
          </a:xfrm>
          <a:prstGeom prst="bevel">
            <a:avLst/>
          </a:prstGeom>
          <a:solidFill>
            <a:srgbClr val="D9C5A1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60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7 154,160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тыс. руб.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5576" y="4869160"/>
            <a:ext cx="3096344" cy="1584176"/>
          </a:xfrm>
          <a:prstGeom prst="ellipse">
            <a:avLst/>
          </a:prstGeom>
          <a:solidFill>
            <a:srgbClr val="2BC5B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Единый сельскохозяйственный налог</a:t>
            </a:r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3 519,490 тыс. руб.</a:t>
            </a:r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</p:txBody>
      </p:sp>
      <p:sp>
        <p:nvSpPr>
          <p:cNvPr id="2" name="Овал 1"/>
          <p:cNvSpPr/>
          <p:nvPr/>
        </p:nvSpPr>
        <p:spPr>
          <a:xfrm>
            <a:off x="304821" y="1322998"/>
            <a:ext cx="2809017" cy="1224136"/>
          </a:xfrm>
          <a:prstGeom prst="ellipse">
            <a:avLst/>
          </a:prstGeom>
          <a:solidFill>
            <a:srgbClr val="2BC5B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Земельный налог 522,960 </a:t>
            </a:r>
            <a:r>
              <a:rPr lang="ru-RU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тыс.руб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210182" y="1346412"/>
            <a:ext cx="2809017" cy="1368152"/>
          </a:xfrm>
          <a:prstGeom prst="ellipse">
            <a:avLst/>
          </a:prstGeom>
          <a:solidFill>
            <a:srgbClr val="2BC5B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Налог на доходы с физических лиц 1 864,520 </a:t>
            </a:r>
            <a:r>
              <a:rPr lang="ru-RU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тыс.руб</a:t>
            </a:r>
            <a:endParaRPr lang="ru-RU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64088" y="5013176"/>
            <a:ext cx="3096344" cy="1584176"/>
          </a:xfrm>
          <a:prstGeom prst="ellipse">
            <a:avLst/>
          </a:prstGeom>
          <a:solidFill>
            <a:srgbClr val="2BC5B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Налог на имущество физических лиц</a:t>
            </a:r>
          </a:p>
          <a:p>
            <a:pPr algn="ctr"/>
            <a:r>
              <a:rPr lang="ru-RU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1 247,190 тыс. руб</a:t>
            </a: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0482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16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на 2022 год</a:t>
            </a:r>
            <a:endParaRPr lang="ru-RU" sz="3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311785" y="2132856"/>
            <a:ext cx="2664296" cy="17578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0070C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5 812,700 тыс.руб</a:t>
            </a:r>
            <a:r>
              <a:rPr lang="ru-RU" sz="2800" b="1" dirty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>
              <a:ln>
                <a:solidFill>
                  <a:srgbClr val="0070C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51371" y="1458355"/>
            <a:ext cx="3024336" cy="2808312"/>
          </a:xfrm>
          <a:prstGeom prst="ellipse">
            <a:avLst/>
          </a:prstGeom>
          <a:solidFill>
            <a:srgbClr val="FFCC99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1 113,700 тыс. руб.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012160" y="1458354"/>
            <a:ext cx="3024335" cy="2808313"/>
          </a:xfrm>
          <a:prstGeom prst="ellipse">
            <a:avLst/>
          </a:prstGeom>
          <a:solidFill>
            <a:srgbClr val="F8D9C4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предоставление права на размещение и эксплуатацию НТО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833,0 тыс. руб.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40630" y="4335491"/>
            <a:ext cx="3024336" cy="2522509"/>
          </a:xfrm>
          <a:prstGeom prst="ellipse">
            <a:avLst/>
          </a:prstGeom>
          <a:solidFill>
            <a:srgbClr val="93ADBF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получаемые в виде арендной платы   за земельные участки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3 866,0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3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1" y="116632"/>
            <a:ext cx="7886700" cy="9510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на 2022 год</a:t>
            </a:r>
            <a:endParaRPr lang="ru-RU" sz="30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 rot="16200000">
            <a:off x="-804656" y="3072471"/>
            <a:ext cx="4721734" cy="1855119"/>
          </a:xfrm>
          <a:prstGeom prst="parallelogram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241,709 тыс. руб.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75856" y="3522142"/>
            <a:ext cx="2808312" cy="1419026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2 578,427 </a:t>
            </a:r>
          </a:p>
          <a:p>
            <a:pPr algn="ctr"/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араллелограмм 9"/>
          <p:cNvSpPr/>
          <p:nvPr/>
        </p:nvSpPr>
        <p:spPr>
          <a:xfrm rot="5400000">
            <a:off x="5489341" y="3424651"/>
            <a:ext cx="4743829" cy="1872207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21299999" lon="0" rev="5400000"/>
              </a:camera>
              <a:lightRig rig="threePt" dir="t"/>
            </a:scene3d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 на 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передаваемых 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в сфере 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  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2,024 тыс. </a:t>
            </a:r>
            <a:r>
              <a:rPr lang="ru-RU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2267746" y="1639163"/>
            <a:ext cx="4896544" cy="1080120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из бюджета Республики Крым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2 334,694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9438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  <p:bldP spid="9" grpId="0" animBg="1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4961</TotalTime>
  <Words>1339</Words>
  <Application>Microsoft Office PowerPoint</Application>
  <PresentationFormat>Экран (4:3)</PresentationFormat>
  <Paragraphs>283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Georgia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 на 2022 год</vt:lpstr>
      <vt:lpstr>Неналоговые доходы на 2022 год</vt:lpstr>
      <vt:lpstr>Безвозмездные поступления на 2022 год</vt:lpstr>
      <vt:lpstr>Презентация PowerPoint</vt:lpstr>
      <vt:lpstr>Налоговые доходы на 2023 год</vt:lpstr>
      <vt:lpstr>Неналоговые доходы на 2023 год</vt:lpstr>
      <vt:lpstr>Безвозмездные поступления на 2023 год</vt:lpstr>
      <vt:lpstr>Презентация PowerPoint</vt:lpstr>
      <vt:lpstr>Налоговые доходы на 2023 год</vt:lpstr>
      <vt:lpstr>Неналоговые доходы на 2024 год</vt:lpstr>
      <vt:lpstr>Безвозмездные поступления на 2024 год</vt:lpstr>
      <vt:lpstr>Классификация расходов бюджета по разделам</vt:lpstr>
      <vt:lpstr>Расходы бюджета Красномакского сельского поселения Бахчисарайского  района Республики Крым на 2022 год</vt:lpstr>
      <vt:lpstr>Расходы бюджета Красномакского сельского поселения Бахчисарайского  района Республики Крым на 2023 год</vt:lpstr>
      <vt:lpstr>Расходы бюджета Красномакского сельского поселения Бахчисарайского  района Республики Крым на 2024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BUH</cp:lastModifiedBy>
  <cp:revision>514</cp:revision>
  <cp:lastPrinted>2014-05-13T11:35:02Z</cp:lastPrinted>
  <dcterms:created xsi:type="dcterms:W3CDTF">2014-05-12T16:47:43Z</dcterms:created>
  <dcterms:modified xsi:type="dcterms:W3CDTF">2022-04-19T11:41:29Z</dcterms:modified>
</cp:coreProperties>
</file>