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56" r:id="rId1"/>
  </p:sldMasterIdLst>
  <p:notesMasterIdLst>
    <p:notesMasterId r:id="rId14"/>
  </p:notesMasterIdLst>
  <p:sldIdLst>
    <p:sldId id="256" r:id="rId2"/>
    <p:sldId id="277" r:id="rId3"/>
    <p:sldId id="257" r:id="rId4"/>
    <p:sldId id="258" r:id="rId5"/>
    <p:sldId id="261" r:id="rId6"/>
    <p:sldId id="273" r:id="rId7"/>
    <p:sldId id="272" r:id="rId8"/>
    <p:sldId id="263" r:id="rId9"/>
    <p:sldId id="274" r:id="rId10"/>
    <p:sldId id="271" r:id="rId11"/>
    <p:sldId id="276" r:id="rId12"/>
    <p:sldId id="275" r:id="rId1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18B07DC-3CFF-4721-BA5B-46396047E1A8}">
          <p14:sldIdLst>
            <p14:sldId id="256"/>
            <p14:sldId id="277"/>
            <p14:sldId id="257"/>
            <p14:sldId id="258"/>
            <p14:sldId id="261"/>
            <p14:sldId id="273"/>
            <p14:sldId id="272"/>
            <p14:sldId id="263"/>
            <p14:sldId id="274"/>
          </p14:sldIdLst>
        </p14:section>
        <p14:section name="Раздел без заголовка" id="{71EB44F8-7199-4469-B080-EF8CC5F85D75}">
          <p14:sldIdLst>
            <p14:sldId id="271"/>
            <p14:sldId id="276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66"/>
    <a:srgbClr val="000000"/>
    <a:srgbClr val="FFFFCC"/>
    <a:srgbClr val="9D6314"/>
    <a:srgbClr val="CCFFCC"/>
    <a:srgbClr val="BDB87B"/>
    <a:srgbClr val="EEDEE5"/>
    <a:srgbClr val="FFB834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0664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  <a:p>
            <a:pPr>
              <a:defRPr/>
            </a:pP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0"/>
      <c:hPercent val="70"/>
      <c:rotY val="30"/>
      <c:depthPercent val="100"/>
      <c:rAngAx val="0"/>
    </c:view3D>
    <c:floor>
      <c:thickness val="0"/>
      <c:spPr>
        <a:gradFill>
          <a:gsLst>
            <a:gs pos="86000">
              <a:schemeClr val="bg2">
                <a:lumMod val="20000"/>
                <a:lumOff val="80000"/>
              </a:schemeClr>
            </a:gs>
            <a:gs pos="65000">
              <a:srgbClr val="FFD5C4"/>
            </a:gs>
            <a:gs pos="3100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9525" cap="flat" cmpd="sng" algn="ctr">
          <a:noFill/>
          <a:prstDash val="solid"/>
          <a:round/>
        </a:ln>
        <a:effectLst>
          <a:outerShdw blurRad="50800" dist="50800" dir="5400000" algn="ctr" rotWithShape="0">
            <a:schemeClr val="accent1">
              <a:lumMod val="60000"/>
              <a:lumOff val="40000"/>
            </a:schemeClr>
          </a:outerShdw>
        </a:effectLst>
        <a:sp3d/>
      </c:spPr>
    </c:floor>
    <c:sideWall>
      <c:thickness val="0"/>
      <c:spPr>
        <a:pattFill prst="pct5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ln>
          <a:noFill/>
        </a:ln>
        <a:effectLst/>
        <a:sp3d/>
      </c:spPr>
    </c:sideWall>
    <c:backWall>
      <c:thickness val="0"/>
      <c:spPr>
        <a:pattFill prst="pct5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03438142574322"/>
          <c:y val="2.2000872208228949E-2"/>
          <c:w val="0.90675868390102254"/>
          <c:h val="0.669902141884732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946-42E6-B8ED-F08ABA13165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946-42E6-B8ED-F08ABA131654}"/>
              </c:ext>
            </c:extLst>
          </c:dPt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2592.1999999999998</c:v>
                </c:pt>
                <c:pt idx="1">
                  <c:v>1507.7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46-42E6-B8ED-F08ABA131654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Неналоговые доходы, включая доходы от оказания платных услуг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Лист1!$D$2:$D$3</c:f>
              <c:numCache>
                <c:formatCode>#\ ##0.0</c:formatCode>
                <c:ptCount val="2"/>
                <c:pt idx="0">
                  <c:v>12924.3</c:v>
                </c:pt>
                <c:pt idx="1">
                  <c:v>27104.3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46-42E6-B8ED-F08ABA131654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#\ ##0.0</c:formatCode>
                <c:ptCount val="2"/>
                <c:pt idx="0">
                  <c:v>2431.1</c:v>
                </c:pt>
                <c:pt idx="1">
                  <c:v>2580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46-42E6-B8ED-F08ABA1316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989064"/>
        <c:axId val="150989456"/>
        <c:axId val="150939808"/>
      </c:bar3DChart>
      <c:catAx>
        <c:axId val="15098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50989456"/>
        <c:crosses val="autoZero"/>
        <c:auto val="1"/>
        <c:lblAlgn val="ctr"/>
        <c:lblOffset val="100"/>
        <c:noMultiLvlLbl val="0"/>
      </c:catAx>
      <c:valAx>
        <c:axId val="15098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50989064"/>
        <c:crosses val="autoZero"/>
        <c:crossBetween val="between"/>
      </c:valAx>
      <c:serAx>
        <c:axId val="150939808"/>
        <c:scaling>
          <c:orientation val="minMax"/>
        </c:scaling>
        <c:delete val="1"/>
        <c:axPos val="b"/>
        <c:majorTickMark val="out"/>
        <c:minorTickMark val="none"/>
        <c:tickLblPos val="nextTo"/>
        <c:crossAx val="150989456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accent1"/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dTable>
      <c:spPr>
        <a:noFill/>
        <a:ln w="25395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Bodoni MT" panose="02070603080606020203" pitchFamily="18" charset="0"/>
                <a:ea typeface="+mn-ea"/>
                <a:cs typeface="+mn-cs"/>
              </a:defRPr>
            </a:pPr>
            <a:r>
              <a:rPr lang="ru-RU" sz="3600" i="1" dirty="0">
                <a:solidFill>
                  <a:schemeClr val="accent5">
                    <a:lumMod val="50000"/>
                  </a:schemeClr>
                </a:solidFill>
              </a:rPr>
              <a:t>Налоговые доходы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accent5">
                  <a:lumMod val="50000"/>
                </a:schemeClr>
              </a:solidFill>
              <a:latin typeface="Bodoni MT" panose="02070603080606020203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бюджетные назначения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>
              <a:contourClr>
                <a:schemeClr val="accent6">
                  <a:lumMod val="5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Bodoni MT" panose="020706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1995</c:v>
                </c:pt>
                <c:pt idx="1">
                  <c:v>269</c:v>
                </c:pt>
                <c:pt idx="2">
                  <c:v>1617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2C-4425-983F-DD07AE4FD0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  <a:sp3d>
              <a:contourClr>
                <a:schemeClr val="accent6">
                  <a:lumMod val="40000"/>
                  <a:lumOff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Bodoni MT" panose="020706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2580</c:v>
                </c:pt>
                <c:pt idx="1">
                  <c:v>622</c:v>
                </c:pt>
                <c:pt idx="2">
                  <c:v>1539.8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2C-4425-983F-DD07AE4FD0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4"/>
        <c:gapDepth val="141"/>
        <c:shape val="cylinder"/>
        <c:axId val="150991024"/>
        <c:axId val="150991416"/>
        <c:axId val="0"/>
      </c:bar3DChart>
      <c:catAx>
        <c:axId val="150991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2060"/>
                </a:solidFill>
                <a:latin typeface="Bodoni MT" panose="02070603080606020203" pitchFamily="18" charset="0"/>
                <a:ea typeface="+mn-ea"/>
                <a:cs typeface="+mn-cs"/>
              </a:defRPr>
            </a:pPr>
            <a:endParaRPr lang="ru-RU"/>
          </a:p>
        </c:txPr>
        <c:crossAx val="150991416"/>
        <c:crosses val="autoZero"/>
        <c:auto val="1"/>
        <c:lblAlgn val="ctr"/>
        <c:lblOffset val="100"/>
        <c:noMultiLvlLbl val="0"/>
      </c:catAx>
      <c:valAx>
        <c:axId val="150991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Bodoni MT" panose="02070603080606020203" pitchFamily="18" charset="0"/>
                <a:ea typeface="+mn-ea"/>
                <a:cs typeface="+mn-cs"/>
              </a:defRPr>
            </a:pPr>
            <a:endParaRPr lang="ru-RU"/>
          </a:p>
        </c:txPr>
        <c:crossAx val="15099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864573718184998"/>
          <c:y val="0.93357846935135858"/>
          <c:w val="0.85135422890950052"/>
          <c:h val="6.03384346183757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2060"/>
              </a:solidFill>
              <a:latin typeface="Bodoni MT" panose="020706030806060202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>
          <a:solidFill>
            <a:srgbClr val="002060"/>
          </a:solidFill>
          <a:latin typeface="Bodoni MT" panose="02070603080606020203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100" baseline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sz="2800" b="1" cap="none" spc="100" baseline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Неналоговые доходы</a:t>
            </a:r>
            <a:endParaRPr lang="ru-RU" sz="2800" b="1" cap="none" spc="100" baseline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entury Gothic" panose="020B0502020202020204" pitchFamily="34" charset="0"/>
            </a:endParaRPr>
          </a:p>
        </c:rich>
      </c:tx>
      <c:overlay val="0"/>
      <c:spPr>
        <a:solidFill>
          <a:schemeClr val="lt1"/>
        </a:solidFill>
        <a:ln w="12700" cap="flat" cmpd="sng" algn="ctr">
          <a:solidFill>
            <a:schemeClr val="accent4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100" baseline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075860439931099"/>
          <c:y val="0.18684590601044329"/>
          <c:w val="0.87353407178982112"/>
          <c:h val="0.69647105182757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бюджетные назначения</c:v>
                </c:pt>
              </c:strCache>
            </c:strRef>
          </c:tx>
          <c:spPr>
            <a:solidFill>
              <a:srgbClr val="BDB87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муниципального имущества</c:v>
                </c:pt>
                <c:pt idx="1">
                  <c:v>Доходы от компенсации затрат государства</c:v>
                </c:pt>
                <c:pt idx="2">
                  <c:v>Доходы  от продажи материальных и нематериальных активов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6174</c:v>
                </c:pt>
                <c:pt idx="1">
                  <c:v>148</c:v>
                </c:pt>
                <c:pt idx="2">
                  <c:v>3066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43-495E-8289-7B3E26D977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муниципального имущества</c:v>
                </c:pt>
                <c:pt idx="1">
                  <c:v>Доходы от компенсации затрат государства</c:v>
                </c:pt>
                <c:pt idx="2">
                  <c:v>Доходы  от продажи материальных и нематериальных активов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9191</c:v>
                </c:pt>
                <c:pt idx="1">
                  <c:v>161</c:v>
                </c:pt>
                <c:pt idx="2">
                  <c:v>15691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43-495E-8289-7B3E26D97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0992200"/>
        <c:axId val="151164632"/>
      </c:barChart>
      <c:catAx>
        <c:axId val="150992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164632"/>
        <c:crosses val="autoZero"/>
        <c:auto val="1"/>
        <c:lblAlgn val="ctr"/>
        <c:lblOffset val="100"/>
        <c:noMultiLvlLbl val="0"/>
      </c:catAx>
      <c:valAx>
        <c:axId val="151164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992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1" i="1" u="none" strike="noStrike" kern="120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7030A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620319912125188E-3"/>
          <c:y val="0"/>
          <c:w val="0.99100114112046078"/>
          <c:h val="0.948857333424497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c:spPr>
          <c:dPt>
            <c:idx val="0"/>
            <c:bubble3D val="0"/>
            <c:spPr>
              <a:solidFill>
                <a:srgbClr val="FFFF0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>
              <c:ext xmlns:c16="http://schemas.microsoft.com/office/drawing/2014/chart" uri="{C3380CC4-5D6E-409C-BE32-E72D297353CC}">
                <c16:uniqueId val="{00000001-9C5C-44D2-8F25-5CA1EB18487D}"/>
              </c:ext>
            </c:extLst>
          </c:dPt>
          <c:dPt>
            <c:idx val="1"/>
            <c:bubble3D val="0"/>
            <c:spPr>
              <a:solidFill>
                <a:srgbClr val="9D6314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>
              <c:ext xmlns:c16="http://schemas.microsoft.com/office/drawing/2014/chart" uri="{C3380CC4-5D6E-409C-BE32-E72D297353CC}">
                <c16:uniqueId val="{00000003-9C5C-44D2-8F25-5CA1EB18487D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>
              <c:ext xmlns:c16="http://schemas.microsoft.com/office/drawing/2014/chart" uri="{C3380CC4-5D6E-409C-BE32-E72D297353CC}">
                <c16:uniqueId val="{00000005-9C5C-44D2-8F25-5CA1EB18487D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38077">
                <a:solidFill>
                  <a:srgbClr val="FFFF00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>
              <c:ext xmlns:c16="http://schemas.microsoft.com/office/drawing/2014/chart" uri="{C3380CC4-5D6E-409C-BE32-E72D297353CC}">
                <c16:uniqueId val="{00000007-9C5C-44D2-8F25-5CA1EB18487D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8558">
                <a:solidFill>
                  <a:srgbClr val="FF0000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>
              <c:ext xmlns:c16="http://schemas.microsoft.com/office/drawing/2014/chart" uri="{C3380CC4-5D6E-409C-BE32-E72D297353CC}">
                <c16:uniqueId val="{00000009-9C5C-44D2-8F25-5CA1EB18487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692"/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>
              <c:ext xmlns:c16="http://schemas.microsoft.com/office/drawing/2014/chart" uri="{C3380CC4-5D6E-409C-BE32-E72D297353CC}">
                <c16:uniqueId val="{0000000B-9C5C-44D2-8F25-5CA1EB18487D}"/>
              </c:ext>
            </c:extLst>
          </c:dPt>
          <c:dPt>
            <c:idx val="6"/>
            <c:bubble3D val="0"/>
            <c:spPr>
              <a:gradFill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1000">
                    <a:schemeClr val="accent3">
                      <a:lumMod val="60000"/>
                      <a:lumOff val="40000"/>
                    </a:schemeClr>
                  </a:gs>
                  <a:gs pos="98000">
                    <a:schemeClr val="tx2">
                      <a:lumMod val="75000"/>
                    </a:schemeClr>
                  </a:gs>
                </a:gsLst>
                <a:path path="circle">
                  <a:fillToRect l="100000" t="100000"/>
                </a:path>
              </a:gra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>
              <c:ext xmlns:c16="http://schemas.microsoft.com/office/drawing/2014/chart" uri="{C3380CC4-5D6E-409C-BE32-E72D297353CC}">
                <c16:uniqueId val="{0000000D-9C5C-44D2-8F25-5CA1EB18487D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>
              <c:ext xmlns:c16="http://schemas.microsoft.com/office/drawing/2014/chart" uri="{C3380CC4-5D6E-409C-BE32-E72D297353CC}">
                <c16:uniqueId val="{0000000F-9C5C-44D2-8F25-5CA1EB18487D}"/>
              </c:ext>
            </c:extLst>
          </c:dPt>
          <c:dPt>
            <c:idx val="8"/>
            <c:bubble3D val="0"/>
            <c:spPr>
              <a:solidFill>
                <a:srgbClr val="C0000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extLst>
              <c:ext xmlns:c16="http://schemas.microsoft.com/office/drawing/2014/chart" uri="{C3380CC4-5D6E-409C-BE32-E72D297353CC}">
                <c16:uniqueId val="{00000011-9C5C-44D2-8F25-5CA1EB18487D}"/>
              </c:ext>
            </c:extLst>
          </c:dPt>
          <c:dLbls>
            <c:dLbl>
              <c:idx val="0"/>
              <c:layout>
                <c:manualLayout>
                  <c:x val="-0.14790526139057339"/>
                  <c:y val="-0.1723730808462067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99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5C-44D2-8F25-5CA1EB18487D}"/>
                </c:ext>
              </c:extLst>
            </c:dLbl>
            <c:dLbl>
              <c:idx val="1"/>
              <c:layout>
                <c:manualLayout>
                  <c:x val="3.3252876278069145E-2"/>
                  <c:y val="5.519911186036461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99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5C-44D2-8F25-5CA1EB18487D}"/>
                </c:ext>
              </c:extLst>
            </c:dLbl>
            <c:dLbl>
              <c:idx val="2"/>
              <c:layout>
                <c:manualLayout>
                  <c:x val="-4.9150704734369353E-2"/>
                  <c:y val="0.1080745391449466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99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5C-44D2-8F25-5CA1EB18487D}"/>
                </c:ext>
              </c:extLst>
            </c:dLbl>
            <c:dLbl>
              <c:idx val="3"/>
              <c:layout>
                <c:manualLayout>
                  <c:x val="-0.12143115287314782"/>
                  <c:y val="6.099500876988556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99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5C-44D2-8F25-5CA1EB18487D}"/>
                </c:ext>
              </c:extLst>
            </c:dLbl>
            <c:dLbl>
              <c:idx val="4"/>
              <c:layout>
                <c:manualLayout>
                  <c:x val="0.20383131906126475"/>
                  <c:y val="3.838708754676226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99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00500271763103"/>
                      <c:h val="0.110546956214758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C5C-44D2-8F25-5CA1EB18487D}"/>
                </c:ext>
              </c:extLst>
            </c:dLbl>
            <c:dLbl>
              <c:idx val="5"/>
              <c:layout>
                <c:manualLayout>
                  <c:x val="-1.0208731136652839E-2"/>
                  <c:y val="-0.1504438315679606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99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5C-44D2-8F25-5CA1EB18487D}"/>
                </c:ext>
              </c:extLst>
            </c:dLbl>
            <c:dLbl>
              <c:idx val="6"/>
              <c:layout>
                <c:manualLayout>
                  <c:x val="-2.2121972786266007E-2"/>
                  <c:y val="-0.15422212024807677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99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5C-44D2-8F25-5CA1EB18487D}"/>
                </c:ext>
              </c:extLst>
            </c:dLbl>
            <c:dLbl>
              <c:idx val="7"/>
              <c:layout>
                <c:manualLayout>
                  <c:x val="-8.3912933362549111E-2"/>
                  <c:y val="-0.1452747681996669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99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C5C-44D2-8F25-5CA1EB18487D}"/>
                </c:ext>
              </c:extLst>
            </c:dLbl>
            <c:dLbl>
              <c:idx val="8"/>
              <c:layout>
                <c:manualLayout>
                  <c:x val="2.7106846962359373E-2"/>
                  <c:y val="-6.898283668223828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99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C5C-44D2-8F25-5CA1EB18487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 01 00 Общегосударственные вопросы</c:v>
                </c:pt>
                <c:pt idx="1">
                  <c:v>02 00 Национальная оборона</c:v>
                </c:pt>
                <c:pt idx="2">
                  <c:v>03 00 Национальная безопасность и правоохранительная деятельность</c:v>
                </c:pt>
                <c:pt idx="3">
                  <c:v>04 00 Национальная экономика</c:v>
                </c:pt>
                <c:pt idx="4">
                  <c:v>05 00 Жилищно-коммунальное хозяйство</c:v>
                </c:pt>
                <c:pt idx="5">
                  <c:v>08 00 Культура, кинематография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5079</c:v>
                </c:pt>
                <c:pt idx="1">
                  <c:v>295</c:v>
                </c:pt>
                <c:pt idx="2" formatCode="General">
                  <c:v>654</c:v>
                </c:pt>
                <c:pt idx="3" formatCode="General">
                  <c:v>245</c:v>
                </c:pt>
                <c:pt idx="4">
                  <c:v>9503</c:v>
                </c:pt>
                <c:pt idx="5" formatCode="General">
                  <c:v>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C5C-44D2-8F25-5CA1EB184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plotVisOnly val="1"/>
    <c:dispBlanksAs val="zero"/>
    <c:showDLblsOverMax val="0"/>
  </c:chart>
  <c:spPr>
    <a:gradFill flip="none" rotWithShape="1">
      <a:gsLst>
        <a:gs pos="77092">
          <a:srgbClr val="DBFCFD"/>
        </a:gs>
        <a:gs pos="0">
          <a:schemeClr val="bg1"/>
        </a:gs>
        <a:gs pos="0">
          <a:schemeClr val="bg1"/>
        </a:gs>
        <a:gs pos="100000">
          <a:schemeClr val="accent3">
            <a:lumMod val="20000"/>
            <a:lumOff val="80000"/>
          </a:schemeClr>
        </a:gs>
      </a:gsLst>
      <a:path path="circle">
        <a:fillToRect l="100000" t="100000"/>
      </a:path>
      <a:tileRect r="-100000" b="-100000"/>
    </a:gradFill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effectLst/>
              </a:rPr>
              <a:t>Реализация муниципальных программ  Красномакского сельского поселения на 2023 год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030120947013420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974845874824824"/>
          <c:y val="0.1110306219205618"/>
          <c:w val="0.47246598306402865"/>
          <c:h val="0.781905046726074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CC6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Муниципальная программа Красномакского сельского поселения "Развитие культуры"</c:v>
                </c:pt>
                <c:pt idx="1">
                  <c:v>Муниципальная программа «Защита населения и территорий от чрезвычайных ситуаций, обеспечение пожарной безопасности Красномакского сельского поселения»</c:v>
                </c:pt>
                <c:pt idx="2">
                  <c:v>Муниципальная программа «Благоустройство населенных пунктов Красномакского сельского поселения»</c:v>
                </c:pt>
                <c:pt idx="3">
                  <c:v>Муниципальная программа «Создание условий для эффективного управления муниципальным образованием Красномакского сельского поселения» 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935</c:v>
                </c:pt>
                <c:pt idx="1">
                  <c:v>654</c:v>
                </c:pt>
                <c:pt idx="2">
                  <c:v>9644</c:v>
                </c:pt>
                <c:pt idx="3">
                  <c:v>5349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D-4FFB-A2EC-6F9C420F1B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Исполнения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Муниципальная программа Красномакского сельского поселения "Развитие культуры"</c:v>
                </c:pt>
                <c:pt idx="1">
                  <c:v>Муниципальная программа «Защита населения и территорий от чрезвычайных ситуаций, обеспечение пожарной безопасности Красномакского сельского поселения»</c:v>
                </c:pt>
                <c:pt idx="2">
                  <c:v>Муниципальная программа «Благоустройство населенных пунктов Красномакского сельского поселения»</c:v>
                </c:pt>
                <c:pt idx="3">
                  <c:v>Муниципальная программа «Создание условий для эффективного управления муниципальным образованием Красномакского сельского поселения» 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930</c:v>
                </c:pt>
                <c:pt idx="1">
                  <c:v>654</c:v>
                </c:pt>
                <c:pt idx="2">
                  <c:v>9503</c:v>
                </c:pt>
                <c:pt idx="3">
                  <c:v>5324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D-4FFB-A2EC-6F9C420F1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888408"/>
        <c:axId val="181888800"/>
      </c:barChart>
      <c:catAx>
        <c:axId val="181888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pperplate Gothic Bold" panose="020E0705020206020404" pitchFamily="34" charset="0"/>
                <a:ea typeface="+mn-ea"/>
                <a:cs typeface="+mn-cs"/>
              </a:defRPr>
            </a:pPr>
            <a:endParaRPr lang="ru-RU"/>
          </a:p>
        </c:txPr>
        <c:crossAx val="181888800"/>
        <c:crosses val="autoZero"/>
        <c:auto val="1"/>
        <c:lblAlgn val="ctr"/>
        <c:lblOffset val="100"/>
        <c:noMultiLvlLbl val="0"/>
      </c:catAx>
      <c:valAx>
        <c:axId val="1818888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181888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sng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13BAD3-4E1F-44F1-B1B2-8A600800A0F3}" type="doc">
      <dgm:prSet loTypeId="urn:microsoft.com/office/officeart/2005/8/layout/hierarchy4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21E71-826B-47A4-996D-F7299238D0BC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БЕЗВОЗМЕЗДНЫЕ</a:t>
          </a:r>
        </a:p>
        <a:p>
          <a:r>
            <a:rPr lang="ru-RU" sz="2000" b="1" dirty="0">
              <a:solidFill>
                <a:schemeClr val="tx1"/>
              </a:solidFill>
            </a:rPr>
            <a:t> 1 507,0 тыс. руб. или </a:t>
          </a:r>
        </a:p>
        <a:p>
          <a:r>
            <a:rPr lang="ru-RU" sz="2000" b="1" dirty="0">
              <a:solidFill>
                <a:schemeClr val="tx1"/>
              </a:solidFill>
            </a:rPr>
            <a:t>100% от плана</a:t>
          </a:r>
        </a:p>
      </dgm:t>
    </dgm:pt>
    <dgm:pt modelId="{791E4615-0C0C-4F0A-8BA0-4A5BBD7BD5DF}" type="parTrans" cxnId="{A923A797-A9AD-4A74-975B-9953A1FD0B77}">
      <dgm:prSet/>
      <dgm:spPr/>
      <dgm:t>
        <a:bodyPr/>
        <a:lstStyle/>
        <a:p>
          <a:endParaRPr lang="ru-RU"/>
        </a:p>
      </dgm:t>
    </dgm:pt>
    <dgm:pt modelId="{A17A6EAA-3970-40CB-A482-43CC905728A3}" type="sibTrans" cxnId="{A923A797-A9AD-4A74-975B-9953A1FD0B77}">
      <dgm:prSet/>
      <dgm:spPr/>
      <dgm:t>
        <a:bodyPr/>
        <a:lstStyle/>
        <a:p>
          <a:endParaRPr lang="ru-RU"/>
        </a:p>
      </dgm:t>
    </dgm:pt>
    <dgm:pt modelId="{4CF6A383-C277-4EAA-AEF4-AE13914DE1CC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Дотации на выравнивание бюджетной обеспеченности</a:t>
          </a:r>
        </a:p>
        <a:p>
          <a:r>
            <a:rPr lang="ru-RU" sz="1400" b="1" dirty="0">
              <a:solidFill>
                <a:schemeClr val="tx1"/>
              </a:solidFill>
            </a:rPr>
            <a:t>1 171,0 тыс. руб</a:t>
          </a:r>
          <a:r>
            <a:rPr lang="ru-RU" sz="1600" b="1" dirty="0">
              <a:solidFill>
                <a:schemeClr val="tx1"/>
              </a:solidFill>
            </a:rPr>
            <a:t>.</a:t>
          </a:r>
        </a:p>
      </dgm:t>
    </dgm:pt>
    <dgm:pt modelId="{366CE219-92A2-487F-BD46-B7F0172E6337}" type="parTrans" cxnId="{0AC1C877-2346-4483-A715-5D4AEE0EF84B}">
      <dgm:prSet/>
      <dgm:spPr/>
      <dgm:t>
        <a:bodyPr/>
        <a:lstStyle/>
        <a:p>
          <a:endParaRPr lang="ru-RU"/>
        </a:p>
      </dgm:t>
    </dgm:pt>
    <dgm:pt modelId="{FB3E06D9-C42B-4770-8CAF-85F5992E3A02}" type="sibTrans" cxnId="{0AC1C877-2346-4483-A715-5D4AEE0EF84B}">
      <dgm:prSet/>
      <dgm:spPr/>
      <dgm:t>
        <a:bodyPr/>
        <a:lstStyle/>
        <a:p>
          <a:endParaRPr lang="ru-RU"/>
        </a:p>
      </dgm:t>
    </dgm:pt>
    <dgm:pt modelId="{7AAB7B58-57AB-42CD-96F2-E1FCA59B056A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Субвенции бюджетам бюджетной системы РФ </a:t>
          </a:r>
        </a:p>
        <a:p>
          <a:r>
            <a:rPr lang="ru-RU" sz="1400" b="1" dirty="0">
              <a:solidFill>
                <a:schemeClr val="tx1"/>
              </a:solidFill>
            </a:rPr>
            <a:t>295,0 тыс. руб</a:t>
          </a:r>
          <a:r>
            <a:rPr lang="ru-RU" sz="1050" dirty="0">
              <a:solidFill>
                <a:schemeClr val="tx1"/>
              </a:solidFill>
            </a:rPr>
            <a:t>.</a:t>
          </a:r>
        </a:p>
      </dgm:t>
    </dgm:pt>
    <dgm:pt modelId="{814B75DB-6394-49A1-9FED-C52204278773}" type="parTrans" cxnId="{66E0767C-5BFD-44D7-A658-BDDA1D57B1C6}">
      <dgm:prSet/>
      <dgm:spPr/>
      <dgm:t>
        <a:bodyPr/>
        <a:lstStyle/>
        <a:p>
          <a:endParaRPr lang="ru-RU"/>
        </a:p>
      </dgm:t>
    </dgm:pt>
    <dgm:pt modelId="{AFFF6FF0-67F2-4D37-A8A9-5890ED457893}" type="sibTrans" cxnId="{66E0767C-5BFD-44D7-A658-BDDA1D57B1C6}">
      <dgm:prSet/>
      <dgm:spPr/>
      <dgm:t>
        <a:bodyPr/>
        <a:lstStyle/>
        <a:p>
          <a:endParaRPr lang="ru-RU"/>
        </a:p>
      </dgm:t>
    </dgm:pt>
    <dgm:pt modelId="{5EF368F4-793B-4DE8-BF25-996C9B4208B7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Субвенции бюджетам бюджетной системы РФ </a:t>
          </a:r>
          <a:r>
            <a:rPr lang="ru-RU" sz="1200" b="1" dirty="0">
              <a:solidFill>
                <a:schemeClr val="tx1"/>
              </a:solidFill>
            </a:rPr>
            <a:t>(в сфере административной ответственности) </a:t>
          </a:r>
        </a:p>
        <a:p>
          <a:r>
            <a:rPr lang="ru-RU" sz="1400" b="1" dirty="0">
              <a:solidFill>
                <a:schemeClr val="tx1"/>
              </a:solidFill>
            </a:rPr>
            <a:t>2,0 тыс. руб</a:t>
          </a:r>
          <a:r>
            <a:rPr lang="ru-RU" sz="1400" dirty="0">
              <a:solidFill>
                <a:schemeClr val="tx1"/>
              </a:solidFill>
            </a:rPr>
            <a:t>.</a:t>
          </a:r>
        </a:p>
      </dgm:t>
    </dgm:pt>
    <dgm:pt modelId="{3AFF02A2-C1CD-4D98-ACC2-0CC170026A6F}" type="parTrans" cxnId="{3AA755B1-3266-47CA-B380-2D2B84CB5280}">
      <dgm:prSet/>
      <dgm:spPr/>
      <dgm:t>
        <a:bodyPr/>
        <a:lstStyle/>
        <a:p>
          <a:endParaRPr lang="ru-RU"/>
        </a:p>
      </dgm:t>
    </dgm:pt>
    <dgm:pt modelId="{DE9EF3EA-1C83-4891-9A40-C1FB7238D8C5}" type="sibTrans" cxnId="{3AA755B1-3266-47CA-B380-2D2B84CB5280}">
      <dgm:prSet/>
      <dgm:spPr/>
      <dgm:t>
        <a:bodyPr/>
        <a:lstStyle/>
        <a:p>
          <a:endParaRPr lang="ru-RU"/>
        </a:p>
      </dgm:t>
    </dgm:pt>
    <dgm:pt modelId="{4A95EC51-B446-464E-BA83-465A7BFBCD5C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Иные межбюджетные трансферты</a:t>
          </a:r>
        </a:p>
        <a:p>
          <a:r>
            <a:rPr lang="ru-RU" sz="1400" b="1" dirty="0">
              <a:solidFill>
                <a:schemeClr val="tx1"/>
              </a:solidFill>
            </a:rPr>
            <a:t>39,0 тыс. руб</a:t>
          </a:r>
          <a:r>
            <a:rPr lang="ru-RU" sz="2000" dirty="0">
              <a:solidFill>
                <a:schemeClr val="tx1"/>
              </a:solidFill>
            </a:rPr>
            <a:t>.</a:t>
          </a:r>
        </a:p>
      </dgm:t>
    </dgm:pt>
    <dgm:pt modelId="{FFA53116-0726-4E1D-AE89-13395D0DDB46}" type="parTrans" cxnId="{A740DF21-A65B-4957-A493-8C3BC2B464E3}">
      <dgm:prSet/>
      <dgm:spPr/>
      <dgm:t>
        <a:bodyPr/>
        <a:lstStyle/>
        <a:p>
          <a:endParaRPr lang="ru-RU"/>
        </a:p>
      </dgm:t>
    </dgm:pt>
    <dgm:pt modelId="{03B7BDDB-7289-4778-B2A0-8619E3758F8D}" type="sibTrans" cxnId="{A740DF21-A65B-4957-A493-8C3BC2B464E3}">
      <dgm:prSet/>
      <dgm:spPr/>
      <dgm:t>
        <a:bodyPr/>
        <a:lstStyle/>
        <a:p>
          <a:endParaRPr lang="ru-RU"/>
        </a:p>
      </dgm:t>
    </dgm:pt>
    <dgm:pt modelId="{7DD913E6-75B2-426C-B01A-F64AC44946F0}" type="pres">
      <dgm:prSet presAssocID="{CA13BAD3-4E1F-44F1-B1B2-8A600800A0F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8269532-2802-4099-B019-27251FA2B87C}" type="pres">
      <dgm:prSet presAssocID="{13F21E71-826B-47A4-996D-F7299238D0BC}" presName="vertOne" presStyleCnt="0"/>
      <dgm:spPr/>
    </dgm:pt>
    <dgm:pt modelId="{E4DD8023-94C2-4BD5-A785-801EDCA23A75}" type="pres">
      <dgm:prSet presAssocID="{13F21E71-826B-47A4-996D-F7299238D0BC}" presName="txOne" presStyleLbl="node0" presStyleIdx="0" presStyleCnt="3" custScaleX="71356" custScaleY="31438" custLinFactNeighborX="43507" custLinFactNeighborY="-48679">
        <dgm:presLayoutVars>
          <dgm:chPref val="3"/>
        </dgm:presLayoutVars>
      </dgm:prSet>
      <dgm:spPr>
        <a:prstGeom prst="ellipse">
          <a:avLst/>
        </a:prstGeom>
      </dgm:spPr>
    </dgm:pt>
    <dgm:pt modelId="{9997E01A-EE7C-4C2B-B712-56F8C806FE17}" type="pres">
      <dgm:prSet presAssocID="{13F21E71-826B-47A4-996D-F7299238D0BC}" presName="parTransOne" presStyleCnt="0"/>
      <dgm:spPr/>
    </dgm:pt>
    <dgm:pt modelId="{585F1784-5E38-4A8A-81EF-B2932DE1E859}" type="pres">
      <dgm:prSet presAssocID="{13F21E71-826B-47A4-996D-F7299238D0BC}" presName="horzOne" presStyleCnt="0"/>
      <dgm:spPr/>
    </dgm:pt>
    <dgm:pt modelId="{9E1F3F2F-5C14-46F9-859D-1268B042D98C}" type="pres">
      <dgm:prSet presAssocID="{4CF6A383-C277-4EAA-AEF4-AE13914DE1CC}" presName="vertTwo" presStyleCnt="0"/>
      <dgm:spPr/>
    </dgm:pt>
    <dgm:pt modelId="{A6CA1411-5F20-4A39-8B3B-EFEEB11B5FC1}" type="pres">
      <dgm:prSet presAssocID="{4CF6A383-C277-4EAA-AEF4-AE13914DE1CC}" presName="txTwo" presStyleLbl="node2" presStyleIdx="0" presStyleCnt="2" custScaleX="29515" custScaleY="35602">
        <dgm:presLayoutVars>
          <dgm:chPref val="3"/>
        </dgm:presLayoutVars>
      </dgm:prSet>
      <dgm:spPr/>
    </dgm:pt>
    <dgm:pt modelId="{88E65504-AD70-41CD-8B05-E82BFABACF37}" type="pres">
      <dgm:prSet presAssocID="{4CF6A383-C277-4EAA-AEF4-AE13914DE1CC}" presName="horzTwo" presStyleCnt="0"/>
      <dgm:spPr/>
    </dgm:pt>
    <dgm:pt modelId="{DD2A6D8C-03FA-4B26-A399-5574A3BD2919}" type="pres">
      <dgm:prSet presAssocID="{FB3E06D9-C42B-4770-8CAF-85F5992E3A02}" presName="sibSpaceTwo" presStyleCnt="0"/>
      <dgm:spPr/>
    </dgm:pt>
    <dgm:pt modelId="{71C1094B-7370-4D29-BBD0-A1948A953FC1}" type="pres">
      <dgm:prSet presAssocID="{7AAB7B58-57AB-42CD-96F2-E1FCA59B056A}" presName="vertTwo" presStyleCnt="0"/>
      <dgm:spPr/>
    </dgm:pt>
    <dgm:pt modelId="{CD959C5B-E988-4857-AA31-9246102503D4}" type="pres">
      <dgm:prSet presAssocID="{7AAB7B58-57AB-42CD-96F2-E1FCA59B056A}" presName="txTwo" presStyleLbl="node2" presStyleIdx="1" presStyleCnt="2" custScaleX="28472" custScaleY="37301">
        <dgm:presLayoutVars>
          <dgm:chPref val="3"/>
        </dgm:presLayoutVars>
      </dgm:prSet>
      <dgm:spPr/>
    </dgm:pt>
    <dgm:pt modelId="{97105A21-4F21-425F-8B67-6AF459DB2C44}" type="pres">
      <dgm:prSet presAssocID="{7AAB7B58-57AB-42CD-96F2-E1FCA59B056A}" presName="horzTwo" presStyleCnt="0"/>
      <dgm:spPr/>
    </dgm:pt>
    <dgm:pt modelId="{34C6CF73-B502-41BC-8B0B-5CC3508F96B2}" type="pres">
      <dgm:prSet presAssocID="{A17A6EAA-3970-40CB-A482-43CC905728A3}" presName="sibSpaceOne" presStyleCnt="0"/>
      <dgm:spPr/>
    </dgm:pt>
    <dgm:pt modelId="{C7125226-D4D1-48FD-9ECC-428A6F199550}" type="pres">
      <dgm:prSet presAssocID="{5EF368F4-793B-4DE8-BF25-996C9B4208B7}" presName="vertOne" presStyleCnt="0"/>
      <dgm:spPr/>
    </dgm:pt>
    <dgm:pt modelId="{6C8F5FF3-642E-45B1-AA25-C3429B549B18}" type="pres">
      <dgm:prSet presAssocID="{5EF368F4-793B-4DE8-BF25-996C9B4208B7}" presName="txOne" presStyleLbl="node0" presStyleIdx="1" presStyleCnt="3" custScaleX="28472" custScaleY="37301" custLinFactNeighborX="-102" custLinFactNeighborY="37951">
        <dgm:presLayoutVars>
          <dgm:chPref val="3"/>
        </dgm:presLayoutVars>
      </dgm:prSet>
      <dgm:spPr/>
    </dgm:pt>
    <dgm:pt modelId="{475571C6-B21A-48C1-B282-25CC790786A2}" type="pres">
      <dgm:prSet presAssocID="{5EF368F4-793B-4DE8-BF25-996C9B4208B7}" presName="horzOne" presStyleCnt="0"/>
      <dgm:spPr/>
    </dgm:pt>
    <dgm:pt modelId="{76CF862E-6ED7-4700-A545-4AB1A4B05559}" type="pres">
      <dgm:prSet presAssocID="{DE9EF3EA-1C83-4891-9A40-C1FB7238D8C5}" presName="sibSpaceOne" presStyleCnt="0"/>
      <dgm:spPr/>
    </dgm:pt>
    <dgm:pt modelId="{8F30792E-7EB3-4FDC-8597-5F7C7C0F89C7}" type="pres">
      <dgm:prSet presAssocID="{4A95EC51-B446-464E-BA83-465A7BFBCD5C}" presName="vertOne" presStyleCnt="0"/>
      <dgm:spPr/>
    </dgm:pt>
    <dgm:pt modelId="{C2EB59CF-F42D-4061-A96D-DF3FC220C20F}" type="pres">
      <dgm:prSet presAssocID="{4A95EC51-B446-464E-BA83-465A7BFBCD5C}" presName="txOne" presStyleLbl="node0" presStyleIdx="2" presStyleCnt="3" custScaleX="28472" custScaleY="37301" custLinFactNeighborX="-3141" custLinFactNeighborY="37951">
        <dgm:presLayoutVars>
          <dgm:chPref val="3"/>
        </dgm:presLayoutVars>
      </dgm:prSet>
      <dgm:spPr/>
    </dgm:pt>
    <dgm:pt modelId="{9981E04E-2347-4D80-B23C-42895687BADC}" type="pres">
      <dgm:prSet presAssocID="{4A95EC51-B446-464E-BA83-465A7BFBCD5C}" presName="horzOne" presStyleCnt="0"/>
      <dgm:spPr/>
    </dgm:pt>
  </dgm:ptLst>
  <dgm:cxnLst>
    <dgm:cxn modelId="{65F75306-3FD7-425E-88F2-E7FC55520689}" type="presOf" srcId="{4CF6A383-C277-4EAA-AEF4-AE13914DE1CC}" destId="{A6CA1411-5F20-4A39-8B3B-EFEEB11B5FC1}" srcOrd="0" destOrd="0" presId="urn:microsoft.com/office/officeart/2005/8/layout/hierarchy4"/>
    <dgm:cxn modelId="{A740DF21-A65B-4957-A493-8C3BC2B464E3}" srcId="{CA13BAD3-4E1F-44F1-B1B2-8A600800A0F3}" destId="{4A95EC51-B446-464E-BA83-465A7BFBCD5C}" srcOrd="2" destOrd="0" parTransId="{FFA53116-0726-4E1D-AE89-13395D0DDB46}" sibTransId="{03B7BDDB-7289-4778-B2A0-8619E3758F8D}"/>
    <dgm:cxn modelId="{D76DB94F-FF5D-4FD6-AE18-CD16A8AE6BEB}" type="presOf" srcId="{5EF368F4-793B-4DE8-BF25-996C9B4208B7}" destId="{6C8F5FF3-642E-45B1-AA25-C3429B549B18}" srcOrd="0" destOrd="0" presId="urn:microsoft.com/office/officeart/2005/8/layout/hierarchy4"/>
    <dgm:cxn modelId="{0AC1C877-2346-4483-A715-5D4AEE0EF84B}" srcId="{13F21E71-826B-47A4-996D-F7299238D0BC}" destId="{4CF6A383-C277-4EAA-AEF4-AE13914DE1CC}" srcOrd="0" destOrd="0" parTransId="{366CE219-92A2-487F-BD46-B7F0172E6337}" sibTransId="{FB3E06D9-C42B-4770-8CAF-85F5992E3A02}"/>
    <dgm:cxn modelId="{66E0767C-5BFD-44D7-A658-BDDA1D57B1C6}" srcId="{13F21E71-826B-47A4-996D-F7299238D0BC}" destId="{7AAB7B58-57AB-42CD-96F2-E1FCA59B056A}" srcOrd="1" destOrd="0" parTransId="{814B75DB-6394-49A1-9FED-C52204278773}" sibTransId="{AFFF6FF0-67F2-4D37-A8A9-5890ED457893}"/>
    <dgm:cxn modelId="{A923A797-A9AD-4A74-975B-9953A1FD0B77}" srcId="{CA13BAD3-4E1F-44F1-B1B2-8A600800A0F3}" destId="{13F21E71-826B-47A4-996D-F7299238D0BC}" srcOrd="0" destOrd="0" parTransId="{791E4615-0C0C-4F0A-8BA0-4A5BBD7BD5DF}" sibTransId="{A17A6EAA-3970-40CB-A482-43CC905728A3}"/>
    <dgm:cxn modelId="{40EE479E-D4D5-4DDB-9141-B0E9E47E2537}" type="presOf" srcId="{4A95EC51-B446-464E-BA83-465A7BFBCD5C}" destId="{C2EB59CF-F42D-4061-A96D-DF3FC220C20F}" srcOrd="0" destOrd="0" presId="urn:microsoft.com/office/officeart/2005/8/layout/hierarchy4"/>
    <dgm:cxn modelId="{3AA755B1-3266-47CA-B380-2D2B84CB5280}" srcId="{CA13BAD3-4E1F-44F1-B1B2-8A600800A0F3}" destId="{5EF368F4-793B-4DE8-BF25-996C9B4208B7}" srcOrd="1" destOrd="0" parTransId="{3AFF02A2-C1CD-4D98-ACC2-0CC170026A6F}" sibTransId="{DE9EF3EA-1C83-4891-9A40-C1FB7238D8C5}"/>
    <dgm:cxn modelId="{C02010BC-2924-4C77-9E21-C375A09358A6}" type="presOf" srcId="{7AAB7B58-57AB-42CD-96F2-E1FCA59B056A}" destId="{CD959C5B-E988-4857-AA31-9246102503D4}" srcOrd="0" destOrd="0" presId="urn:microsoft.com/office/officeart/2005/8/layout/hierarchy4"/>
    <dgm:cxn modelId="{BD655FC0-AE38-4C41-B034-887F45E7EF1C}" type="presOf" srcId="{CA13BAD3-4E1F-44F1-B1B2-8A600800A0F3}" destId="{7DD913E6-75B2-426C-B01A-F64AC44946F0}" srcOrd="0" destOrd="0" presId="urn:microsoft.com/office/officeart/2005/8/layout/hierarchy4"/>
    <dgm:cxn modelId="{E8C29BD0-0C53-4EDC-B358-3CDD096B5016}" type="presOf" srcId="{13F21E71-826B-47A4-996D-F7299238D0BC}" destId="{E4DD8023-94C2-4BD5-A785-801EDCA23A75}" srcOrd="0" destOrd="0" presId="urn:microsoft.com/office/officeart/2005/8/layout/hierarchy4"/>
    <dgm:cxn modelId="{C11618E0-2685-4BC1-AFFB-4D614A4BB475}" type="presParOf" srcId="{7DD913E6-75B2-426C-B01A-F64AC44946F0}" destId="{D8269532-2802-4099-B019-27251FA2B87C}" srcOrd="0" destOrd="0" presId="urn:microsoft.com/office/officeart/2005/8/layout/hierarchy4"/>
    <dgm:cxn modelId="{36C36898-8309-4A5F-AD2A-773529CAB985}" type="presParOf" srcId="{D8269532-2802-4099-B019-27251FA2B87C}" destId="{E4DD8023-94C2-4BD5-A785-801EDCA23A75}" srcOrd="0" destOrd="0" presId="urn:microsoft.com/office/officeart/2005/8/layout/hierarchy4"/>
    <dgm:cxn modelId="{66731F3A-E4BC-4191-90BE-A6A9CDBD3A7A}" type="presParOf" srcId="{D8269532-2802-4099-B019-27251FA2B87C}" destId="{9997E01A-EE7C-4C2B-B712-56F8C806FE17}" srcOrd="1" destOrd="0" presId="urn:microsoft.com/office/officeart/2005/8/layout/hierarchy4"/>
    <dgm:cxn modelId="{E0BC5BE1-8B9B-4C81-BF46-0513C03C9682}" type="presParOf" srcId="{D8269532-2802-4099-B019-27251FA2B87C}" destId="{585F1784-5E38-4A8A-81EF-B2932DE1E859}" srcOrd="2" destOrd="0" presId="urn:microsoft.com/office/officeart/2005/8/layout/hierarchy4"/>
    <dgm:cxn modelId="{BB1AACCB-D837-4397-8FF5-E8DD036E98F0}" type="presParOf" srcId="{585F1784-5E38-4A8A-81EF-B2932DE1E859}" destId="{9E1F3F2F-5C14-46F9-859D-1268B042D98C}" srcOrd="0" destOrd="0" presId="urn:microsoft.com/office/officeart/2005/8/layout/hierarchy4"/>
    <dgm:cxn modelId="{9358CBD6-7E83-4D2A-9F34-B548293FE3E1}" type="presParOf" srcId="{9E1F3F2F-5C14-46F9-859D-1268B042D98C}" destId="{A6CA1411-5F20-4A39-8B3B-EFEEB11B5FC1}" srcOrd="0" destOrd="0" presId="urn:microsoft.com/office/officeart/2005/8/layout/hierarchy4"/>
    <dgm:cxn modelId="{4DDE6540-92AC-4A2B-8ACC-0FE5686E862C}" type="presParOf" srcId="{9E1F3F2F-5C14-46F9-859D-1268B042D98C}" destId="{88E65504-AD70-41CD-8B05-E82BFABACF37}" srcOrd="1" destOrd="0" presId="urn:microsoft.com/office/officeart/2005/8/layout/hierarchy4"/>
    <dgm:cxn modelId="{84C056C6-4AE7-4640-A2CF-46EA3E48DD0A}" type="presParOf" srcId="{585F1784-5E38-4A8A-81EF-B2932DE1E859}" destId="{DD2A6D8C-03FA-4B26-A399-5574A3BD2919}" srcOrd="1" destOrd="0" presId="urn:microsoft.com/office/officeart/2005/8/layout/hierarchy4"/>
    <dgm:cxn modelId="{775237F5-3A8A-4991-8234-550CA7C8AEF7}" type="presParOf" srcId="{585F1784-5E38-4A8A-81EF-B2932DE1E859}" destId="{71C1094B-7370-4D29-BBD0-A1948A953FC1}" srcOrd="2" destOrd="0" presId="urn:microsoft.com/office/officeart/2005/8/layout/hierarchy4"/>
    <dgm:cxn modelId="{00526F2D-AD6F-475B-9814-AADE4DBA873A}" type="presParOf" srcId="{71C1094B-7370-4D29-BBD0-A1948A953FC1}" destId="{CD959C5B-E988-4857-AA31-9246102503D4}" srcOrd="0" destOrd="0" presId="urn:microsoft.com/office/officeart/2005/8/layout/hierarchy4"/>
    <dgm:cxn modelId="{AB80F898-5B25-4CF3-8C3B-6B07E460CCBE}" type="presParOf" srcId="{71C1094B-7370-4D29-BBD0-A1948A953FC1}" destId="{97105A21-4F21-425F-8B67-6AF459DB2C44}" srcOrd="1" destOrd="0" presId="urn:microsoft.com/office/officeart/2005/8/layout/hierarchy4"/>
    <dgm:cxn modelId="{8765AA4A-0D7B-4916-9AC7-D06E94C7E910}" type="presParOf" srcId="{7DD913E6-75B2-426C-B01A-F64AC44946F0}" destId="{34C6CF73-B502-41BC-8B0B-5CC3508F96B2}" srcOrd="1" destOrd="0" presId="urn:microsoft.com/office/officeart/2005/8/layout/hierarchy4"/>
    <dgm:cxn modelId="{CF50B2D9-D81D-45DC-8328-D7076D67947E}" type="presParOf" srcId="{7DD913E6-75B2-426C-B01A-F64AC44946F0}" destId="{C7125226-D4D1-48FD-9ECC-428A6F199550}" srcOrd="2" destOrd="0" presId="urn:microsoft.com/office/officeart/2005/8/layout/hierarchy4"/>
    <dgm:cxn modelId="{F1B3C758-E856-40B3-9D4C-DC022320D124}" type="presParOf" srcId="{C7125226-D4D1-48FD-9ECC-428A6F199550}" destId="{6C8F5FF3-642E-45B1-AA25-C3429B549B18}" srcOrd="0" destOrd="0" presId="urn:microsoft.com/office/officeart/2005/8/layout/hierarchy4"/>
    <dgm:cxn modelId="{6FF9A374-D210-45F4-B15A-6513546FF6DB}" type="presParOf" srcId="{C7125226-D4D1-48FD-9ECC-428A6F199550}" destId="{475571C6-B21A-48C1-B282-25CC790786A2}" srcOrd="1" destOrd="0" presId="urn:microsoft.com/office/officeart/2005/8/layout/hierarchy4"/>
    <dgm:cxn modelId="{9AA53155-C60D-46F9-8F0F-22F823F987B9}" type="presParOf" srcId="{7DD913E6-75B2-426C-B01A-F64AC44946F0}" destId="{76CF862E-6ED7-4700-A545-4AB1A4B05559}" srcOrd="3" destOrd="0" presId="urn:microsoft.com/office/officeart/2005/8/layout/hierarchy4"/>
    <dgm:cxn modelId="{0FCD61D0-BBE3-4012-B1BD-FEC654D661C4}" type="presParOf" srcId="{7DD913E6-75B2-426C-B01A-F64AC44946F0}" destId="{8F30792E-7EB3-4FDC-8597-5F7C7C0F89C7}" srcOrd="4" destOrd="0" presId="urn:microsoft.com/office/officeart/2005/8/layout/hierarchy4"/>
    <dgm:cxn modelId="{523314AC-1304-4B57-8F2E-67EBC15C5314}" type="presParOf" srcId="{8F30792E-7EB3-4FDC-8597-5F7C7C0F89C7}" destId="{C2EB59CF-F42D-4061-A96D-DF3FC220C20F}" srcOrd="0" destOrd="0" presId="urn:microsoft.com/office/officeart/2005/8/layout/hierarchy4"/>
    <dgm:cxn modelId="{9150DA89-C7AD-401D-9B07-ED45DCCE25A8}" type="presParOf" srcId="{8F30792E-7EB3-4FDC-8597-5F7C7C0F89C7}" destId="{9981E04E-2347-4D80-B23C-42895687BAD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D8023-94C2-4BD5-A785-801EDCA23A75}">
      <dsp:nvSpPr>
        <dsp:cNvPr id="0" name=""/>
        <dsp:cNvSpPr/>
      </dsp:nvSpPr>
      <dsp:spPr>
        <a:xfrm>
          <a:off x="2304246" y="528191"/>
          <a:ext cx="3773769" cy="2014770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БЕЗВОЗМЕЗДНЫЕ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 1 507,0 тыс. руб. или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100% от плана</a:t>
          </a:r>
        </a:p>
      </dsp:txBody>
      <dsp:txXfrm>
        <a:off x="2856902" y="823247"/>
        <a:ext cx="2668457" cy="1424658"/>
      </dsp:txXfrm>
    </dsp:sp>
    <dsp:sp modelId="{A6CA1411-5F20-4A39-8B3B-EFEEB11B5FC1}">
      <dsp:nvSpPr>
        <dsp:cNvPr id="0" name=""/>
        <dsp:cNvSpPr/>
      </dsp:nvSpPr>
      <dsp:spPr>
        <a:xfrm>
          <a:off x="134710" y="3256415"/>
          <a:ext cx="1560945" cy="2281629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Дотации на выравнивание бюджетной обеспеченности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1 171,0 тыс. руб</a:t>
          </a:r>
          <a:r>
            <a:rPr lang="ru-RU" sz="1600" b="1" kern="1200" dirty="0">
              <a:solidFill>
                <a:schemeClr val="tx1"/>
              </a:solidFill>
            </a:rPr>
            <a:t>.</a:t>
          </a:r>
        </a:p>
      </dsp:txBody>
      <dsp:txXfrm>
        <a:off x="180429" y="3302134"/>
        <a:ext cx="1469507" cy="2190191"/>
      </dsp:txXfrm>
    </dsp:sp>
    <dsp:sp modelId="{CD959C5B-E988-4857-AA31-9246102503D4}">
      <dsp:nvSpPr>
        <dsp:cNvPr id="0" name=""/>
        <dsp:cNvSpPr/>
      </dsp:nvSpPr>
      <dsp:spPr>
        <a:xfrm>
          <a:off x="2139901" y="3256415"/>
          <a:ext cx="1505784" cy="239051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Субвенции бюджетам бюджетной системы РФ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295,0 тыс. руб</a:t>
          </a:r>
          <a:r>
            <a:rPr lang="ru-RU" sz="1050" kern="1200" dirty="0">
              <a:solidFill>
                <a:schemeClr val="tx1"/>
              </a:solidFill>
            </a:rPr>
            <a:t>.</a:t>
          </a:r>
        </a:p>
      </dsp:txBody>
      <dsp:txXfrm>
        <a:off x="2184004" y="3300518"/>
        <a:ext cx="1417578" cy="2302307"/>
      </dsp:txXfrm>
    </dsp:sp>
    <dsp:sp modelId="{6C8F5FF3-642E-45B1-AA25-C3429B549B18}">
      <dsp:nvSpPr>
        <dsp:cNvPr id="0" name=""/>
        <dsp:cNvSpPr/>
      </dsp:nvSpPr>
      <dsp:spPr>
        <a:xfrm>
          <a:off x="4660181" y="3193953"/>
          <a:ext cx="1505784" cy="239051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Субвенции бюджетам бюджетной системы РФ </a:t>
          </a:r>
          <a:r>
            <a:rPr lang="ru-RU" sz="1200" b="1" kern="1200" dirty="0">
              <a:solidFill>
                <a:schemeClr val="tx1"/>
              </a:solidFill>
            </a:rPr>
            <a:t>(в сфере административной ответственности)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2,0 тыс. руб</a:t>
          </a:r>
          <a:r>
            <a:rPr lang="ru-RU" sz="1400" kern="1200" dirty="0">
              <a:solidFill>
                <a:schemeClr val="tx1"/>
              </a:solidFill>
            </a:rPr>
            <a:t>.</a:t>
          </a:r>
        </a:p>
      </dsp:txBody>
      <dsp:txXfrm>
        <a:off x="4704284" y="3238056"/>
        <a:ext cx="1417578" cy="2302307"/>
      </dsp:txXfrm>
    </dsp:sp>
    <dsp:sp modelId="{C2EB59CF-F42D-4061-A96D-DF3FC220C20F}">
      <dsp:nvSpPr>
        <dsp:cNvPr id="0" name=""/>
        <dsp:cNvSpPr/>
      </dsp:nvSpPr>
      <dsp:spPr>
        <a:xfrm>
          <a:off x="6893737" y="3193953"/>
          <a:ext cx="1505784" cy="239051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Иные межбюджетные трансферты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39,0 тыс. руб</a:t>
          </a:r>
          <a:r>
            <a:rPr lang="ru-RU" sz="2000" kern="1200" dirty="0">
              <a:solidFill>
                <a:schemeClr val="tx1"/>
              </a:solidFill>
            </a:rPr>
            <a:t>.</a:t>
          </a:r>
        </a:p>
      </dsp:txBody>
      <dsp:txXfrm>
        <a:off x="6937840" y="3238056"/>
        <a:ext cx="1417578" cy="2302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0.8856</cdr:x>
      <cdr:y>0.075</cdr:y>
    </cdr:from>
    <cdr:to>
      <cdr:x>1</cdr:x>
      <cdr:y>0.1375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78488" y="432048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0.8856</cdr:x>
      <cdr:y>0.0625</cdr:y>
    </cdr:from>
    <cdr:to>
      <cdr:x>1</cdr:x>
      <cdr:y>0.1125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78488" y="36004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/>
            <a:t>т</a:t>
          </a:r>
          <a:r>
            <a:rPr lang="ru-RU" sz="1100" b="1" dirty="0"/>
            <a:t>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0.50847</cdr:x>
      <cdr:y>0.18605</cdr:y>
    </cdr:from>
    <cdr:to>
      <cdr:x>0.59321</cdr:x>
      <cdr:y>0.24419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0" y="1152128"/>
          <a:ext cx="720031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/>
            <a:t>5 349,0</a:t>
          </a:r>
        </a:p>
      </cdr:txBody>
    </cdr:sp>
  </cdr:relSizeAnchor>
  <cdr:relSizeAnchor xmlns:cdr="http://schemas.openxmlformats.org/drawingml/2006/chartDrawing">
    <cdr:from>
      <cdr:x>0.59322</cdr:x>
      <cdr:y>0.18605</cdr:y>
    </cdr:from>
    <cdr:to>
      <cdr:x>0.66102</cdr:x>
      <cdr:y>0.22094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0" y="1152128"/>
          <a:ext cx="576093" cy="216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5 324,0</a:t>
          </a:r>
        </a:p>
      </cdr:txBody>
    </cdr:sp>
  </cdr:relSizeAnchor>
  <cdr:relSizeAnchor xmlns:cdr="http://schemas.openxmlformats.org/drawingml/2006/chartDrawing">
    <cdr:from>
      <cdr:x>0.86441</cdr:x>
      <cdr:y>0.06977</cdr:y>
    </cdr:from>
    <cdr:to>
      <cdr:x>0.97202</cdr:x>
      <cdr:y>0.12791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344816" y="432048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/>
            <a:t>т</a:t>
          </a:r>
          <a:r>
            <a:rPr lang="ru-RU" sz="1100" b="1" dirty="0"/>
            <a:t>ыс. руб.</a:t>
          </a:r>
        </a:p>
      </cdr:txBody>
    </cdr:sp>
  </cdr:relSizeAnchor>
  <cdr:relSizeAnchor xmlns:cdr="http://schemas.openxmlformats.org/drawingml/2006/chartDrawing">
    <cdr:from>
      <cdr:x>0.48729</cdr:x>
      <cdr:y>0.56977</cdr:y>
    </cdr:from>
    <cdr:to>
      <cdr:x>0.51271</cdr:x>
      <cdr:y>0.6686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3942443" y="3726410"/>
          <a:ext cx="612057" cy="216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50" b="1" dirty="0"/>
            <a:t>654,0</a:t>
          </a:r>
        </a:p>
      </cdr:txBody>
    </cdr:sp>
  </cdr:relSizeAnchor>
  <cdr:relSizeAnchor xmlns:cdr="http://schemas.openxmlformats.org/drawingml/2006/chartDrawing">
    <cdr:from>
      <cdr:x>0.51695</cdr:x>
      <cdr:y>0.55814</cdr:y>
    </cdr:from>
    <cdr:to>
      <cdr:x>0.55085</cdr:x>
      <cdr:y>0.66279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4212468" y="3636404"/>
          <a:ext cx="648062" cy="288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50" b="1" dirty="0"/>
            <a:t>654,0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0.55932</cdr:x>
      <cdr:y>0.38372</cdr:y>
    </cdr:from>
    <cdr:to>
      <cdr:x>0.63559</cdr:x>
      <cdr:y>0.43023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752528" y="2376264"/>
          <a:ext cx="648062" cy="288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9 644,0</a:t>
          </a:r>
        </a:p>
      </cdr:txBody>
    </cdr:sp>
  </cdr:relSizeAnchor>
  <cdr:relSizeAnchor xmlns:cdr="http://schemas.openxmlformats.org/drawingml/2006/chartDrawing">
    <cdr:from>
      <cdr:x>0.74576</cdr:x>
      <cdr:y>0.38372</cdr:y>
    </cdr:from>
    <cdr:to>
      <cdr:x>0.82203</cdr:x>
      <cdr:y>0.43023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336704" y="2376264"/>
          <a:ext cx="648062" cy="288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9 503,0</a:t>
          </a:r>
        </a:p>
      </cdr:txBody>
    </cdr:sp>
  </cdr:relSizeAnchor>
  <cdr:relSizeAnchor xmlns:cdr="http://schemas.openxmlformats.org/drawingml/2006/chartDrawing">
    <cdr:from>
      <cdr:x>0.48305</cdr:x>
      <cdr:y>0.76744</cdr:y>
    </cdr:from>
    <cdr:to>
      <cdr:x>0.51695</cdr:x>
      <cdr:y>0.86628</cdr:y>
    </cdr:to>
    <cdr:sp macro="" textlink="">
      <cdr:nvSpPr>
        <cdr:cNvPr id="9" name="TextBox 8"/>
        <cdr:cNvSpPr txBox="1"/>
      </cdr:nvSpPr>
      <cdr:spPr>
        <a:xfrm xmlns:a="http://schemas.openxmlformats.org/drawingml/2006/main" rot="16200000">
          <a:off x="3942445" y="4914544"/>
          <a:ext cx="612053" cy="288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/>
            <a:t>935,0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0.50724</cdr:x>
      <cdr:y>0.75581</cdr:y>
    </cdr:from>
    <cdr:to>
      <cdr:x>0.53266</cdr:x>
      <cdr:y>0.86046</cdr:y>
    </cdr:to>
    <cdr:sp macro="" textlink="">
      <cdr:nvSpPr>
        <cdr:cNvPr id="10" name="TextBox 9"/>
        <cdr:cNvSpPr txBox="1"/>
      </cdr:nvSpPr>
      <cdr:spPr>
        <a:xfrm xmlns:a="http://schemas.openxmlformats.org/drawingml/2006/main" rot="16200000">
          <a:off x="4093971" y="4896550"/>
          <a:ext cx="648062" cy="216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930,0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73E3F056-B79D-490B-BD54-5F5DCBEDC27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15723"/>
            <a:ext cx="5438711" cy="4468069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D246580F-4CEC-42E6-8180-00B103870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24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6580F-4CEC-42E6-8180-00B1038700D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4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08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5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863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468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9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88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2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9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5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8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98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9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86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mailto:aromatnoe-sovet@bahch.rk.gov.ru" TargetMode="External"/><Relationship Id="rId4" Type="http://schemas.openxmlformats.org/officeDocument/2006/relationships/hyperlink" Target="https://e.mail.ru/compose/?mailto=mailto:aromsovet@mail.ru" TargetMode="External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 algn="ctr"/>
            <a:endParaRPr lang="ru-RU" sz="3600" b="1" dirty="0">
              <a:solidFill>
                <a:srgbClr val="002060"/>
              </a:solidFill>
              <a:latin typeface="Trebuchet MS" panose="020B0603020202020204" pitchFamily="34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Отчет 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об исполнении бюджета Красномакского 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сельского поселения Бахчисарайского района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Республики Крым </a:t>
            </a:r>
          </a:p>
          <a:p>
            <a:pPr algn="ctr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за 2023 год</a:t>
            </a:r>
            <a:endParaRPr lang="ru-RU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Sylfaen" panose="010A0502050306030303" pitchFamily="18" charset="0"/>
              <a:cs typeface="Times New Roman" pitchFamily="18" charset="0"/>
            </a:endParaRPr>
          </a:p>
          <a:p>
            <a:pPr marL="109800" algn="ctr">
              <a:lnSpc>
                <a:spcPct val="100000"/>
              </a:lnSpc>
            </a:pPr>
            <a:endParaRPr lang="ru-RU" sz="1800" b="0" strike="noStrike" spc="-1" dirty="0">
              <a:solidFill>
                <a:schemeClr val="bg2">
                  <a:lumMod val="1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8637"/>
            <a:ext cx="8434920" cy="98072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АНАЛИЗ </a:t>
            </a:r>
            <a:r>
              <a:rPr lang="ru-RU" sz="2000" b="1" i="1" spc="-1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ИСПОЛНЕНИЯ </a:t>
            </a:r>
            <a:r>
              <a:rPr lang="ru-RU" sz="2000" b="1" i="1" spc="-7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РАСХОДОВ  </a:t>
            </a:r>
            <a:r>
              <a:rPr lang="ru-RU" sz="2000" b="1" i="1" spc="-4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БЮДЖЕТА  </a:t>
            </a:r>
            <a:r>
              <a:rPr lang="ru-RU" sz="2000" b="1" i="1" spc="-3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Красномакского  СЕЛЬСКОГО  ПОСЕЛЕНИЯ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11560" y="836712"/>
            <a:ext cx="8229240" cy="518457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21893"/>
              </p:ext>
            </p:extLst>
          </p:nvPr>
        </p:nvGraphicFramePr>
        <p:xfrm>
          <a:off x="251520" y="942091"/>
          <a:ext cx="8424936" cy="56191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4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5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План на 2023 год,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Исполнено 2023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год,  тыс.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Общегосударственные вопросы</a:t>
                      </a:r>
                      <a:endParaRPr lang="ru-RU" sz="1600" b="0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5 099,0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5 079,0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3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Национальная оборона</a:t>
                      </a:r>
                      <a:endParaRPr lang="ru-RU" sz="1600" b="0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295,0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295,0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0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Национальная </a:t>
                      </a:r>
                      <a:r>
                        <a:rPr lang="ru-RU" sz="1600" spc="-5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безопасность </a:t>
                      </a:r>
                      <a:r>
                        <a:rPr lang="ru-RU" sz="16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и  </a:t>
                      </a:r>
                      <a:r>
                        <a:rPr lang="ru-RU" sz="1600" spc="-5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правоохранительная</a:t>
                      </a:r>
                      <a:r>
                        <a:rPr lang="ru-RU" sz="1600" spc="-5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ru-RU" sz="16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деятельность</a:t>
                      </a:r>
                      <a:endParaRPr lang="ru-RU" sz="1600" b="0" dirty="0">
                        <a:latin typeface="Batang" panose="02030600000101010101" pitchFamily="18" charset="-127"/>
                        <a:ea typeface="Batang" panose="02030600000101010101" pitchFamily="18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654,0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654,0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33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Национальная</a:t>
                      </a:r>
                      <a:r>
                        <a:rPr lang="ru-RU" sz="1600" spc="-5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ru-RU" sz="1600" spc="-1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экономика</a:t>
                      </a:r>
                      <a:endParaRPr lang="ru-RU" sz="16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245,0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67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5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Жилищно-коммунальное</a:t>
                      </a:r>
                      <a:r>
                        <a:rPr lang="ru-RU" sz="1600" spc="-1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хозяйство</a:t>
                      </a:r>
                      <a:endParaRPr lang="ru-RU" sz="16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/>
                      <a:endParaRPr lang="ru-RU" sz="16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9 644,0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9 503,0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/>
                    </a:p>
                    <a:p>
                      <a:pPr algn="ctr"/>
                      <a:r>
                        <a:rPr lang="ru-RU" sz="1600" b="0" dirty="0"/>
                        <a:t>98,6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33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2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Культура,</a:t>
                      </a:r>
                      <a:r>
                        <a:rPr lang="ru-RU" sz="1600" spc="-3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ru-RU" sz="1600" spc="-1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кинематография</a:t>
                      </a:r>
                      <a:endParaRPr lang="ru-RU" sz="16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935,0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930,0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99,5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3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ИТОГО расходы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16 878,0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16 707,0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98,9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04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28062702"/>
              </p:ext>
            </p:extLst>
          </p:nvPr>
        </p:nvGraphicFramePr>
        <p:xfrm>
          <a:off x="539552" y="332656"/>
          <a:ext cx="820891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644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095120" y="817560"/>
            <a:ext cx="6964560" cy="120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323528" y="983256"/>
            <a:ext cx="7992888" cy="1853544"/>
          </a:xfrm>
          <a:prstGeom prst="rect">
            <a:avLst/>
          </a:prstGeom>
          <a:blipFill>
            <a:blip r:embed="rId3"/>
            <a:tile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5760" indent="-255240">
              <a:lnSpc>
                <a:spcPct val="100000"/>
              </a:lnSpc>
            </a:pPr>
            <a:endParaRPr lang="ru-RU" b="1" strike="noStrike" spc="-1" dirty="0">
              <a:solidFill>
                <a:srgbClr val="55160F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обеспечение устойчивости бюджета;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- выполнение принятых социальных обязательств  перед   гражданами;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предоставление качественных муниципальных услуг населению;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- обеспечение расходов по принятым  обязательствам;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эффективное использование бюджетных средств.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0" y="0"/>
            <a:ext cx="9180200" cy="8175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32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Бюджет </a:t>
            </a: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Красномакского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сельского поселения за 2023 год исполнен с соблюдением основных направлений бюджетной политики:</a:t>
            </a: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4797152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Администрация Красномакского сельского  поселения</a:t>
            </a:r>
          </a:p>
          <a:p>
            <a:pPr algn="ctr"/>
            <a:r>
              <a:rPr lang="ru-RU" alt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Адрес: ул. Центральная,1</a:t>
            </a:r>
          </a:p>
          <a:p>
            <a:pPr algn="ctr"/>
            <a:r>
              <a:rPr lang="ru-RU" alt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Бахчисарайский  район, Республика Крым , 298464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en-US" altLang="ru-RU" dirty="0">
                <a:solidFill>
                  <a:srgbClr val="0070C0"/>
                </a:solidFill>
                <a:latin typeface="Times New Roman" pitchFamily="18" charset="0"/>
              </a:rPr>
              <a:t>e-mail:</a:t>
            </a:r>
            <a:r>
              <a:rPr lang="ru-RU" altLang="ru-RU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ru-RU" i="1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i="1" dirty="0" err="1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kmsovet</a:t>
            </a:r>
            <a:r>
              <a:rPr lang="ru-RU" i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@mail.ru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en-US" i="1" u="sng" dirty="0" err="1">
                <a:solidFill>
                  <a:srgbClr val="0070C0"/>
                </a:solidFill>
              </a:rPr>
              <a:t>krasnyj-mak</a:t>
            </a:r>
            <a:r>
              <a:rPr lang="ru-RU" i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-sovet@bahch.rk.gov.ru</a:t>
            </a:r>
            <a:r>
              <a:rPr lang="ru-RU" i="1" dirty="0">
                <a:solidFill>
                  <a:srgbClr val="0070C0"/>
                </a:solidFill>
              </a:rPr>
              <a:t> </a:t>
            </a:r>
            <a:br>
              <a:rPr lang="ru-RU" i="1" dirty="0"/>
            </a:br>
            <a:r>
              <a:rPr lang="ru-RU" i="1" dirty="0"/>
              <a:t>тел. (36554)</a:t>
            </a:r>
            <a:r>
              <a:rPr lang="en-US" i="1" dirty="0"/>
              <a:t>50532</a:t>
            </a:r>
            <a:r>
              <a:rPr lang="ru-RU" i="1" dirty="0"/>
              <a:t>, факс (36554)</a:t>
            </a:r>
            <a:r>
              <a:rPr lang="en-US" i="1" dirty="0"/>
              <a:t>50740</a:t>
            </a:r>
            <a:endParaRPr lang="ru-RU" altLang="ru-RU" dirty="0">
              <a:latin typeface="Times New Roman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2BFC012-B447-48B7-8379-7873252880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19" y="3002496"/>
            <a:ext cx="2448272" cy="130642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5F5CA8-CD0C-42F3-8ACA-8CFD4A8CB7C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987830"/>
            <a:ext cx="1512168" cy="132108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0AC8E0-DA67-4834-B6BA-D594A77951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100" y="3002497"/>
            <a:ext cx="2184760" cy="130642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DB6D5FD-561D-44A1-8991-F2B73FC729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976" y="3002496"/>
            <a:ext cx="1761448" cy="132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165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C23B7CB-F061-45E6-AC91-9E8501A73304}"/>
              </a:ext>
            </a:extLst>
          </p:cNvPr>
          <p:cNvSpPr txBox="1"/>
          <p:nvPr/>
        </p:nvSpPr>
        <p:spPr>
          <a:xfrm>
            <a:off x="468499" y="4437112"/>
            <a:ext cx="80648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Бюджет сельского поселения – это форма образования и расходования денежных средств, предназначенных для финансового обеспечения задач и функций местного самоуправления. Утверждается ежегодно Советом депутатов на очередной финансовый год и плановый период (3 года).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F15AC5-429D-4957-97F2-75C3402D9E13}"/>
              </a:ext>
            </a:extLst>
          </p:cNvPr>
          <p:cNvSpPr txBox="1"/>
          <p:nvPr/>
        </p:nvSpPr>
        <p:spPr>
          <a:xfrm>
            <a:off x="395536" y="116632"/>
            <a:ext cx="82809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Schoolbook" panose="02040604050505020304" pitchFamily="18" charset="0"/>
              </a:rPr>
              <a:t>Уважаемые жители Красномакского сельского поселения!</a:t>
            </a:r>
            <a:r>
              <a:rPr lang="ru-RU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30C7C9-FB8E-4D14-A7C7-646A92CF74A5}"/>
              </a:ext>
            </a:extLst>
          </p:cNvPr>
          <p:cNvSpPr txBox="1"/>
          <p:nvPr/>
        </p:nvSpPr>
        <p:spPr>
          <a:xfrm>
            <a:off x="539552" y="782761"/>
            <a:ext cx="806489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       Представляем вашему вниманию Отчет об исполнении бюджета Красномакского сельского поселения за 2023 год. Наверняка многих жителей волнует вопрос, на какие цели расходуются средства сельского поселения. Каждый вправе в максимально удобной и доступной форме получать информацию о направлениях бюджетной политики, проводимой на территории Красномакского сельского поседения, чтобы иметь возможность самостоятельно делать выводы об эффективности расходования средств.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val="204176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750240" y="143930"/>
            <a:ext cx="7857360" cy="299275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  <a:rou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Бюджетная политика </a:t>
            </a:r>
            <a:r>
              <a:rPr lang="ru-RU" sz="2400" b="1" spc="-1" dirty="0"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Красномакского</a:t>
            </a:r>
            <a:r>
              <a:rPr lang="ru-RU" sz="2400" b="1" strike="noStrike" spc="-1" dirty="0"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 сельского поселения в 2023 году </a:t>
            </a:r>
          </a:p>
          <a:p>
            <a:pPr algn="ctr">
              <a:lnSpc>
                <a:spcPct val="100000"/>
              </a:lnSpc>
            </a:pPr>
            <a:r>
              <a:rPr lang="ru-RU" sz="2400" strike="noStrike" spc="-1" dirty="0"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была направлена на </a:t>
            </a:r>
            <a:r>
              <a:rPr lang="ru-RU" sz="2400" dirty="0">
                <a:latin typeface="Century Schoolbook" panose="02040604050505020304" pitchFamily="18" charset="0"/>
              </a:rPr>
              <a:t>адаптацию бюджетных ресурсов к новым экономическим реалиям в целях обеспечения долгосрочной сбалансированности и устойчивости бюджетной системы, создания условий для устойчивого социально-экономического развития региона</a:t>
            </a:r>
            <a:endParaRPr lang="ru-RU" sz="1800" b="1" strike="noStrike" spc="-1" dirty="0">
              <a:uFill>
                <a:solidFill>
                  <a:srgbClr val="FFFFFF"/>
                </a:solidFill>
              </a:uFill>
              <a:latin typeface="Century Schoolbook" panose="02040604050505020304" pitchFamily="18" charset="0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2267744" y="3551346"/>
            <a:ext cx="5368320" cy="86409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98601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dirty="0"/>
              <a:t>повышение уровня и качества жизни населения через повышение уровня экономического развития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2051720" y="5434969"/>
            <a:ext cx="4030614" cy="864096"/>
          </a:xfrm>
          <a:prstGeom prst="roundRect">
            <a:avLst>
              <a:gd name="adj" fmla="val 16667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6F790F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dirty="0"/>
              <a:t>достижение необходимого уровня</a:t>
            </a:r>
          </a:p>
          <a:p>
            <a:r>
              <a:rPr lang="ru-RU" dirty="0"/>
              <a:t>сбалансированности бюджета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3652BC-144B-42DF-AB19-D3188331C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51346"/>
            <a:ext cx="1330710" cy="122029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4DA4B1B-AA85-4763-ADC7-2E008AF7A6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132538"/>
            <a:ext cx="2096951" cy="1468958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 2"/>
          <p:cNvGraphicFramePr/>
          <p:nvPr>
            <p:extLst>
              <p:ext uri="{D42A27DB-BD31-4B8C-83A1-F6EECF244321}">
                <p14:modId xmlns:p14="http://schemas.microsoft.com/office/powerpoint/2010/main" val="3306434827"/>
              </p:ext>
            </p:extLst>
          </p:nvPr>
        </p:nvGraphicFramePr>
        <p:xfrm>
          <a:off x="674105" y="2348880"/>
          <a:ext cx="8102223" cy="338437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667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495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назначения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9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i="0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14 777,0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31 192,0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211,0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5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16 878,0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16 707,0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Дефицит/Профицит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- 2 101,0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14 486,0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6">
                              <a:lumMod val="5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800" b="0" strike="noStrike" spc="-1" dirty="0">
                        <a:solidFill>
                          <a:schemeClr val="accent6">
                            <a:lumMod val="5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DB87B">
                        <a:alpha val="4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CA63AA3-E5FD-4332-A014-57772C91D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8"/>
            <a:ext cx="7775100" cy="1370321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kumimoji="0" lang="ru-RU" sz="2000" b="1" i="1" u="none" strike="noStrike" kern="1200" cap="none" spc="-1" normalizeH="0" baseline="0" noProof="0" dirty="0">
                <a:ln>
                  <a:noFill/>
                </a:ln>
                <a:solidFill>
                  <a:srgbClr val="203A4E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  <a:cs typeface="+mn-cs"/>
              </a:rPr>
            </a:br>
            <a:br>
              <a:rPr kumimoji="0" lang="ru-RU" sz="2000" b="1" i="1" u="none" strike="noStrike" kern="1200" cap="none" spc="-1" normalizeH="0" baseline="0" noProof="0" dirty="0">
                <a:ln>
                  <a:noFill/>
                </a:ln>
                <a:solidFill>
                  <a:srgbClr val="203A4E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  <a:cs typeface="+mn-cs"/>
              </a:rPr>
            </a:br>
            <a:r>
              <a:rPr kumimoji="0" lang="ru-RU" sz="2800" b="1" i="1" u="none" strike="noStrike" kern="1200" cap="none" spc="-1" normalizeH="0" baseline="0" noProof="0" dirty="0">
                <a:ln>
                  <a:noFill/>
                </a:ln>
                <a:solidFill>
                  <a:srgbClr val="203A4E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  <a:cs typeface="+mn-cs"/>
              </a:rPr>
              <a:t>Основные характеристики бюджета  </a:t>
            </a:r>
            <a:br>
              <a:rPr kumimoji="0" lang="ru-RU" sz="2800" b="1" i="1" u="none" strike="noStrike" kern="1200" cap="none" spc="-1" normalizeH="0" baseline="0" noProof="0" dirty="0">
                <a:ln>
                  <a:noFill/>
                </a:ln>
                <a:solidFill>
                  <a:srgbClr val="203A4E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  <a:cs typeface="+mn-cs"/>
              </a:rPr>
            </a:br>
            <a:r>
              <a:rPr kumimoji="0" lang="ru-RU" sz="2800" b="1" i="1" u="none" strike="noStrike" kern="1200" cap="none" spc="-1" normalizeH="0" baseline="0" noProof="0" dirty="0">
                <a:ln>
                  <a:noFill/>
                </a:ln>
                <a:solidFill>
                  <a:srgbClr val="203A4E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  <a:cs typeface="+mn-cs"/>
              </a:rPr>
              <a:t>Красномакского сельского поселения </a:t>
            </a:r>
            <a:br>
              <a:rPr kumimoji="0" lang="ru-RU" sz="2800" b="1" i="1" u="none" strike="noStrike" kern="1200" cap="none" spc="-1" normalizeH="0" baseline="0" noProof="0" dirty="0">
                <a:ln>
                  <a:noFill/>
                </a:ln>
                <a:solidFill>
                  <a:srgbClr val="203A4E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  <a:cs typeface="+mn-cs"/>
              </a:rPr>
            </a:br>
            <a:r>
              <a:rPr kumimoji="0" lang="ru-RU" sz="2800" b="1" i="1" u="none" strike="noStrike" kern="1200" cap="none" spc="-1" normalizeH="0" baseline="0" noProof="0" dirty="0">
                <a:ln>
                  <a:noFill/>
                </a:ln>
                <a:solidFill>
                  <a:srgbClr val="203A4E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  <a:cs typeface="+mn-cs"/>
              </a:rPr>
              <a:t>за 2023 год </a:t>
            </a:r>
            <a:br>
              <a:rPr kumimoji="0" lang="ru-RU" sz="2400" b="1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+mn-cs"/>
              </a:rPr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0" y="12360"/>
            <a:ext cx="9036496" cy="7523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Красномакского сельского поселения Бахчисарайского района Республики Крым за 2022 и 2023 годы (тыс. руб.) </a:t>
            </a:r>
          </a:p>
        </p:txBody>
      </p:sp>
      <p:graphicFrame>
        <p:nvGraphicFramePr>
          <p:cNvPr id="9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840472"/>
              </p:ext>
            </p:extLst>
          </p:nvPr>
        </p:nvGraphicFramePr>
        <p:xfrm>
          <a:off x="250825" y="1628775"/>
          <a:ext cx="8785225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B422D4B-E0F0-4466-BBE0-B66E3198F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8720"/>
            <a:ext cx="1691680" cy="1047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684516401"/>
              </p:ext>
            </p:extLst>
          </p:nvPr>
        </p:nvGraphicFramePr>
        <p:xfrm>
          <a:off x="827584" y="332656"/>
          <a:ext cx="799288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188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529254290"/>
              </p:ext>
            </p:extLst>
          </p:nvPr>
        </p:nvGraphicFramePr>
        <p:xfrm>
          <a:off x="827584" y="332656"/>
          <a:ext cx="799288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85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129568590"/>
              </p:ext>
            </p:extLst>
          </p:nvPr>
        </p:nvGraphicFramePr>
        <p:xfrm>
          <a:off x="179512" y="20491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D9B6EA78-B560-4373-8575-ADBF3DA858F8}"/>
              </a:ext>
            </a:extLst>
          </p:cNvPr>
          <p:cNvCxnSpPr>
            <a:cxnSpLocks/>
          </p:cNvCxnSpPr>
          <p:nvPr/>
        </p:nvCxnSpPr>
        <p:spPr>
          <a:xfrm>
            <a:off x="6156176" y="1700808"/>
            <a:ext cx="1512168" cy="1524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3F07C35-BA81-4C45-8386-4C72B3135C8C}"/>
              </a:ext>
            </a:extLst>
          </p:cNvPr>
          <p:cNvCxnSpPr>
            <a:cxnSpLocks/>
          </p:cNvCxnSpPr>
          <p:nvPr/>
        </p:nvCxnSpPr>
        <p:spPr>
          <a:xfrm>
            <a:off x="5292080" y="2348880"/>
            <a:ext cx="288032" cy="875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C066503-E294-4293-944D-0A2155E53315}"/>
              </a:ext>
            </a:extLst>
          </p:cNvPr>
          <p:cNvCxnSpPr>
            <a:cxnSpLocks/>
          </p:cNvCxnSpPr>
          <p:nvPr/>
        </p:nvCxnSpPr>
        <p:spPr>
          <a:xfrm flipH="1">
            <a:off x="3059832" y="2348880"/>
            <a:ext cx="360040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9280D3D8-8BD1-44C1-84EB-52014B01C91D}"/>
              </a:ext>
            </a:extLst>
          </p:cNvPr>
          <p:cNvCxnSpPr>
            <a:cxnSpLocks/>
          </p:cNvCxnSpPr>
          <p:nvPr/>
        </p:nvCxnSpPr>
        <p:spPr>
          <a:xfrm flipH="1">
            <a:off x="899592" y="1844824"/>
            <a:ext cx="1584176" cy="144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026131"/>
              </p:ext>
            </p:extLst>
          </p:nvPr>
        </p:nvGraphicFramePr>
        <p:xfrm>
          <a:off x="179386" y="1124744"/>
          <a:ext cx="8785225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1559" y="332656"/>
            <a:ext cx="7920881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spc="-35" dirty="0">
                <a:solidFill>
                  <a:srgbClr val="1CADE4">
                    <a:lumMod val="50000"/>
                  </a:srgbClr>
                </a:solidFill>
                <a:latin typeface="Times New Roman"/>
                <a:cs typeface="Times New Roman"/>
              </a:rPr>
              <a:t>СТРУКТУРА  </a:t>
            </a:r>
            <a:r>
              <a:rPr lang="ru-RU" b="1" spc="-75" dirty="0">
                <a:solidFill>
                  <a:srgbClr val="1CADE4">
                    <a:lumMod val="50000"/>
                  </a:srgbClr>
                </a:solidFill>
                <a:latin typeface="Times New Roman"/>
                <a:cs typeface="Times New Roman"/>
              </a:rPr>
              <a:t>РАСХОДОВ  </a:t>
            </a:r>
            <a:r>
              <a:rPr lang="ru-RU" b="1" spc="-40" dirty="0">
                <a:solidFill>
                  <a:srgbClr val="1CADE4">
                    <a:lumMod val="50000"/>
                  </a:srgbClr>
                </a:solidFill>
                <a:latin typeface="Times New Roman"/>
                <a:cs typeface="Times New Roman"/>
              </a:rPr>
              <a:t>БЮДЖЕТА </a:t>
            </a:r>
            <a:r>
              <a:rPr lang="ru-RU" b="1" spc="60" dirty="0">
                <a:solidFill>
                  <a:srgbClr val="1CADE4">
                    <a:lumMod val="50000"/>
                  </a:srgbClr>
                </a:solidFill>
                <a:latin typeface="Times New Roman"/>
                <a:cs typeface="Times New Roman"/>
              </a:rPr>
              <a:t> КРАСНОМАК</a:t>
            </a:r>
            <a:r>
              <a:rPr lang="ru-RU" b="1" spc="-10" dirty="0">
                <a:solidFill>
                  <a:srgbClr val="1CADE4">
                    <a:lumMod val="50000"/>
                  </a:srgbClr>
                </a:solidFill>
                <a:latin typeface="Times New Roman"/>
                <a:cs typeface="Times New Roman"/>
              </a:rPr>
              <a:t>СКОГО  </a:t>
            </a:r>
          </a:p>
          <a:p>
            <a:pPr algn="ctr">
              <a:defRPr/>
            </a:pPr>
            <a:r>
              <a:rPr lang="ru-RU" b="1" spc="-10" dirty="0">
                <a:solidFill>
                  <a:srgbClr val="1CADE4">
                    <a:lumMod val="50000"/>
                  </a:srgbClr>
                </a:solidFill>
                <a:latin typeface="Times New Roman"/>
                <a:cs typeface="Times New Roman"/>
              </a:rPr>
              <a:t>СЕЛЬСКОГО ПОСЕЛЕНИЯ в 2023 году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3806</TotalTime>
  <Words>564</Words>
  <Application>Microsoft Office PowerPoint</Application>
  <PresentationFormat>Экран (4:3)</PresentationFormat>
  <Paragraphs>112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6" baseType="lpstr">
      <vt:lpstr>Batang</vt:lpstr>
      <vt:lpstr>Arial</vt:lpstr>
      <vt:lpstr>Bodoni MT</vt:lpstr>
      <vt:lpstr>Calibri</vt:lpstr>
      <vt:lpstr>Century Gothic</vt:lpstr>
      <vt:lpstr>Century Schoolbook</vt:lpstr>
      <vt:lpstr>Franklin Gothic Book</vt:lpstr>
      <vt:lpstr>Sylfaen</vt:lpstr>
      <vt:lpstr>Times New Roman</vt:lpstr>
      <vt:lpstr>Trebuchet MS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  Основные характеристики бюджета   Красномакского сельского поселения  за 2023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ИСПОЛНЕНИЯ РАСХОДОВ  БЮДЖЕТА  Красномакского  СЕЛЬСКОГО  ПОСЕЛЕНИЯ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Бондарев В.С</dc:creator>
  <cp:lastModifiedBy>Selsovet02</cp:lastModifiedBy>
  <cp:revision>401</cp:revision>
  <cp:lastPrinted>2020-07-23T12:56:32Z</cp:lastPrinted>
  <dcterms:created xsi:type="dcterms:W3CDTF">2017-04-26T13:02:28Z</dcterms:created>
  <dcterms:modified xsi:type="dcterms:W3CDTF">2024-02-14T11:22:43Z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