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23"/>
  </p:notesMasterIdLst>
  <p:sldIdLst>
    <p:sldId id="256" r:id="rId2"/>
    <p:sldId id="270" r:id="rId3"/>
    <p:sldId id="289" r:id="rId4"/>
    <p:sldId id="305" r:id="rId5"/>
    <p:sldId id="293" r:id="rId6"/>
    <p:sldId id="295" r:id="rId7"/>
    <p:sldId id="310" r:id="rId8"/>
    <p:sldId id="311" r:id="rId9"/>
    <p:sldId id="312" r:id="rId10"/>
    <p:sldId id="323" r:id="rId11"/>
    <p:sldId id="317" r:id="rId12"/>
    <p:sldId id="316" r:id="rId13"/>
    <p:sldId id="313" r:id="rId14"/>
    <p:sldId id="308" r:id="rId15"/>
    <p:sldId id="318" r:id="rId16"/>
    <p:sldId id="297" r:id="rId17"/>
    <p:sldId id="298" r:id="rId18"/>
    <p:sldId id="306" r:id="rId19"/>
    <p:sldId id="301" r:id="rId20"/>
    <p:sldId id="302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99"/>
    <a:srgbClr val="D2D3EA"/>
    <a:srgbClr val="F8D9C4"/>
    <a:srgbClr val="D9C5A1"/>
    <a:srgbClr val="D5D7D7"/>
    <a:srgbClr val="E8EAEA"/>
    <a:srgbClr val="93ADBF"/>
    <a:srgbClr val="CCCCFF"/>
    <a:srgbClr val="2BC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91921" autoAdjust="0"/>
  </p:normalViewPr>
  <p:slideViewPr>
    <p:cSldViewPr>
      <p:cViewPr varScale="1">
        <p:scale>
          <a:sx n="101" d="100"/>
          <a:sy n="101" d="100"/>
        </p:scale>
        <p:origin x="36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63500"/>
              <a:bevelB w="19050"/>
            </a:sp3d>
          </c:spPr>
          <c:invertIfNegative val="0"/>
          <c:dLbls>
            <c:dLbl>
              <c:idx val="0"/>
              <c:layout>
                <c:manualLayout>
                  <c:x val="-4.5222895461757813E-3"/>
                  <c:y val="-1.386701063647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732-4C40-BE76-F129723A7757}"/>
                </c:ext>
              </c:extLst>
            </c:dLbl>
            <c:dLbl>
              <c:idx val="1"/>
              <c:layout>
                <c:manualLayout>
                  <c:x val="-4.5222895461757813E-3"/>
                  <c:y val="-9.24467375764695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732-4C40-BE76-F129723A7757}"/>
                </c:ext>
              </c:extLst>
            </c:dLbl>
            <c:dLbl>
              <c:idx val="2"/>
              <c:layout>
                <c:manualLayout>
                  <c:x val="1.5074298487252604E-3"/>
                  <c:y val="-1.38670106364703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732-4C40-BE76-F129723A7757}"/>
                </c:ext>
              </c:extLst>
            </c:dLbl>
            <c:dLbl>
              <c:idx val="3"/>
              <c:layout>
                <c:manualLayout>
                  <c:x val="-7.5371492436264124E-3"/>
                  <c:y val="-6.9335053182351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732-4C40-BE76-F129723A7757}"/>
                </c:ext>
              </c:extLst>
            </c:dLbl>
            <c:dLbl>
              <c:idx val="4"/>
              <c:layout>
                <c:manualLayout>
                  <c:x val="0"/>
                  <c:y val="-6.9335053182351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732-4C40-BE76-F129723A7757}"/>
                </c:ext>
              </c:extLst>
            </c:dLbl>
            <c:dLbl>
              <c:idx val="5"/>
              <c:layout>
                <c:manualLayout>
                  <c:x val="0"/>
                  <c:y val="-6.933505318235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732-4C40-BE76-F129723A7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5654.37</c:v>
                </c:pt>
                <c:pt idx="1">
                  <c:v>311.14299999999997</c:v>
                </c:pt>
                <c:pt idx="2">
                  <c:v>200</c:v>
                </c:pt>
                <c:pt idx="3">
                  <c:v>450</c:v>
                </c:pt>
                <c:pt idx="4">
                  <c:v>8644.56</c:v>
                </c:pt>
                <c:pt idx="5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2-4C40-BE76-F129723A775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1.3867010636470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732-4C40-BE76-F129723A7757}"/>
                </c:ext>
              </c:extLst>
            </c:dLbl>
            <c:dLbl>
              <c:idx val="1"/>
              <c:layout>
                <c:manualLayout>
                  <c:x val="3.0148596974505209E-3"/>
                  <c:y val="-4.622336878823522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732-4C40-BE76-F129723A7757}"/>
                </c:ext>
              </c:extLst>
            </c:dLbl>
            <c:dLbl>
              <c:idx val="2"/>
              <c:layout>
                <c:manualLayout>
                  <c:x val="-1.5074298487252604E-3"/>
                  <c:y val="-9.244673757646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732-4C40-BE76-F129723A7757}"/>
                </c:ext>
              </c:extLst>
            </c:dLbl>
            <c:dLbl>
              <c:idx val="3"/>
              <c:layout>
                <c:manualLayout>
                  <c:x val="-1.5074298487252604E-3"/>
                  <c:y val="-1.3867010636470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732-4C40-BE76-F129723A7757}"/>
                </c:ext>
              </c:extLst>
            </c:dLbl>
            <c:dLbl>
              <c:idx val="4"/>
              <c:layout>
                <c:manualLayout>
                  <c:x val="-3.0148596974505209E-3"/>
                  <c:y val="-6.93350531823515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732-4C40-BE76-F129723A7757}"/>
                </c:ext>
              </c:extLst>
            </c:dLbl>
            <c:dLbl>
              <c:idx val="5"/>
              <c:layout>
                <c:manualLayout>
                  <c:x val="-1.5074298487253708E-3"/>
                  <c:y val="-2.31116843941171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732-4C40-BE76-F129723A7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5176.0240000000003</c:v>
                </c:pt>
                <c:pt idx="1">
                  <c:v>322.55399999999997</c:v>
                </c:pt>
                <c:pt idx="2">
                  <c:v>200</c:v>
                </c:pt>
                <c:pt idx="3">
                  <c:v>350</c:v>
                </c:pt>
                <c:pt idx="4">
                  <c:v>9449.2790000000005</c:v>
                </c:pt>
                <c:pt idx="5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2-4C40-BE76-F129723A775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FFCC99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0148596974505209E-3"/>
                  <c:y val="-1.1555842197058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732-4C40-BE76-F129723A7757}"/>
                </c:ext>
              </c:extLst>
            </c:dLbl>
            <c:dLbl>
              <c:idx val="1"/>
              <c:layout>
                <c:manualLayout>
                  <c:x val="-7.5371492436263014E-3"/>
                  <c:y val="-1.6178179075881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732-4C40-BE76-F129723A7757}"/>
                </c:ext>
              </c:extLst>
            </c:dLbl>
            <c:dLbl>
              <c:idx val="2"/>
              <c:layout>
                <c:manualLayout>
                  <c:x val="3.0148596974505209E-3"/>
                  <c:y val="-4.62233687882343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732-4C40-BE76-F129723A7757}"/>
                </c:ext>
              </c:extLst>
            </c:dLbl>
            <c:dLbl>
              <c:idx val="3"/>
              <c:layout>
                <c:manualLayout>
                  <c:x val="-3.014859697450631E-3"/>
                  <c:y val="-9.24467375764687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732-4C40-BE76-F129723A7757}"/>
                </c:ext>
              </c:extLst>
            </c:dLbl>
            <c:dLbl>
              <c:idx val="4"/>
              <c:layout>
                <c:manualLayout>
                  <c:x val="-4.5222895461758915E-3"/>
                  <c:y val="-1.1555842197058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732-4C40-BE76-F129723A7757}"/>
                </c:ext>
              </c:extLst>
            </c:dLbl>
            <c:dLbl>
              <c:idx val="5"/>
              <c:layout>
                <c:manualLayout>
                  <c:x val="-1.1054357856433313E-16"/>
                  <c:y val="-2.31116843941173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732-4C40-BE76-F129723A77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5176.0240000000003</c:v>
                </c:pt>
                <c:pt idx="1">
                  <c:v>335.93</c:v>
                </c:pt>
                <c:pt idx="2">
                  <c:v>200</c:v>
                </c:pt>
                <c:pt idx="3">
                  <c:v>350</c:v>
                </c:pt>
                <c:pt idx="4">
                  <c:v>9646.2279999999992</c:v>
                </c:pt>
                <c:pt idx="5">
                  <c:v>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32-4C40-BE76-F129723A77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тыс. руб.</c:v>
                </c:pt>
              </c:strCache>
            </c:strRef>
          </c:tx>
          <c:spPr>
            <a:noFill/>
            <a:ln>
              <a:noFill/>
            </a:ln>
            <a:effectLst/>
            <a:sp3d/>
          </c:spPr>
          <c:invertIfNegative val="0"/>
          <c:cat>
            <c:strRef>
              <c:f>Лист1!$A$2:$A$7</c:f>
              <c:strCache>
                <c:ptCount val="6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Культура, кинематография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16-6732-4C40-BE76-F129723A77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gapDepth val="163"/>
        <c:shape val="cylinder"/>
        <c:axId val="1564169872"/>
        <c:axId val="1564171120"/>
        <c:axId val="0"/>
      </c:bar3DChart>
      <c:dateAx>
        <c:axId val="1564169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64171120"/>
        <c:crosses val="autoZero"/>
        <c:auto val="0"/>
        <c:lblOffset val="100"/>
        <c:baseTimeUnit val="days"/>
      </c:dateAx>
      <c:valAx>
        <c:axId val="15641711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156416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4C79-5ED1-4DAD-90EB-9B8EC6A42A78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418AA-48E1-4AB7-BC54-E2C0A418E3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8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0DDB68-DC08-44B6-A706-8C98C2F3225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67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666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084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546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48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0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0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2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643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695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108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83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669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3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089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769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729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82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71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krasnyj-mak-sovet@bahch.rk.gov.ru" TargetMode="External"/><Relationship Id="rId2" Type="http://schemas.openxmlformats.org/officeDocument/2006/relationships/hyperlink" Target="mailto:kmsovet@mail.ru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9532" y="1772816"/>
            <a:ext cx="8244916" cy="3816424"/>
          </a:xfrm>
          <a:noFill/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ru-RU" sz="11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Б</a:t>
            </a:r>
            <a:r>
              <a:rPr lang="x-none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юджет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муниципального образования</a:t>
            </a:r>
          </a:p>
          <a:p>
            <a:pPr algn="ctr"/>
            <a:r>
              <a:rPr lang="ru-RU" sz="11200" b="1" dirty="0" err="1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Красномакского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</a:t>
            </a:r>
            <a:r>
              <a:rPr lang="x-none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сельского поселения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Бахчисарайского  района Республики Крым</a:t>
            </a:r>
          </a:p>
          <a:p>
            <a:pPr algn="ctr"/>
            <a:r>
              <a:rPr lang="x-none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на </a:t>
            </a:r>
            <a:r>
              <a:rPr lang="x-none" sz="1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1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год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и на плановый период 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 и 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</a:t>
            </a:r>
            <a:r>
              <a:rPr lang="ru-RU" sz="11200" b="1" dirty="0">
                <a:solidFill>
                  <a:schemeClr val="tx2">
                    <a:lumMod val="50000"/>
                  </a:schemeClr>
                </a:solidFill>
                <a:latin typeface="Sitka Heading" panose="02000505000000020004" pitchFamily="2" charset="0"/>
                <a:cs typeface="Times New Roman" panose="02020603050405020304" pitchFamily="18" charset="0"/>
              </a:rPr>
              <a:t>годов</a:t>
            </a:r>
          </a:p>
          <a:p>
            <a:pPr algn="ctr"/>
            <a:endParaRPr lang="ru-RU" sz="1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2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9532" y="404664"/>
            <a:ext cx="8424935" cy="102155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Бюджет для граждан</a:t>
            </a:r>
          </a:p>
        </p:txBody>
      </p:sp>
    </p:spTree>
    <p:extLst>
      <p:ext uri="{BB962C8B-B14F-4D97-AF65-F5344CB8AC3E}">
        <p14:creationId xmlns:p14="http://schemas.microsoft.com/office/powerpoint/2010/main" val="4136782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6200000">
            <a:off x="3747982" y="4132232"/>
            <a:ext cx="2119329" cy="327273"/>
          </a:xfrm>
          <a:prstGeom prst="rightArrow">
            <a:avLst/>
          </a:prstGeom>
          <a:solidFill>
            <a:srgbClr val="D5D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2926775">
            <a:off x="6530946" y="2388285"/>
            <a:ext cx="1616741" cy="417834"/>
          </a:xfrm>
          <a:prstGeom prst="rightArrow">
            <a:avLst/>
          </a:prstGeom>
          <a:solidFill>
            <a:srgbClr val="D5D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 rot="19857926">
            <a:off x="1435630" y="2449553"/>
            <a:ext cx="1695195" cy="417834"/>
          </a:xfrm>
          <a:prstGeom prst="rightArrow">
            <a:avLst/>
          </a:prstGeom>
          <a:solidFill>
            <a:srgbClr val="D5D7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108274" y="1554386"/>
            <a:ext cx="3399784" cy="1241037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16 717,733</a:t>
            </a:r>
          </a:p>
          <a:p>
            <a:pPr algn="ctr"/>
            <a:r>
              <a:rPr lang="ru-RU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9603" y="161611"/>
            <a:ext cx="7399420" cy="1157764"/>
          </a:xfrm>
          <a:prstGeom prst="roundRect">
            <a:avLst/>
          </a:prstGeom>
          <a:solidFill>
            <a:srgbClr val="D5D7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Красномакского сельского поселения </a:t>
            </a:r>
            <a:r>
              <a:rPr lang="ru-RU" sz="22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Бахчисарайского</a:t>
            </a:r>
            <a:r>
              <a:rPr lang="ru-RU" sz="2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Республики Крым на 2025 год </a:t>
            </a:r>
          </a:p>
        </p:txBody>
      </p:sp>
      <p:sp>
        <p:nvSpPr>
          <p:cNvPr id="37" name="TextBox 36"/>
          <p:cNvSpPr txBox="1"/>
          <p:nvPr/>
        </p:nvSpPr>
        <p:spPr>
          <a:xfrm rot="10800000" flipH="1" flipV="1">
            <a:off x="6732240" y="3198800"/>
            <a:ext cx="2249929" cy="102155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9 819,860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3563888" y="5445224"/>
            <a:ext cx="2562834" cy="1021556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1 586,793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51520" y="3386412"/>
            <a:ext cx="2664295" cy="715089"/>
          </a:xfrm>
          <a:prstGeom prst="round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 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5 311,080 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9363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477353"/>
            <a:ext cx="7886700" cy="648071"/>
          </a:xfrm>
          <a:prstGeom prst="roundRect">
            <a:avLst/>
          </a:prstGeom>
          <a:solidFill>
            <a:srgbClr val="E8EAEA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на 2025 год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9367" y="1595558"/>
            <a:ext cx="2647207" cy="1252652"/>
          </a:xfrm>
          <a:prstGeom prst="roundRect">
            <a:avLst/>
          </a:prstGeom>
          <a:solidFill>
            <a:srgbClr val="93ADBF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612000" rIns="0" bIns="0"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Земельный налог 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1 294,860 тыс. руб.</a:t>
            </a:r>
          </a:p>
          <a:p>
            <a:pPr algn="ctr"/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39852" y="2650956"/>
            <a:ext cx="2664296" cy="167812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114300">
              <a:schemeClr val="accent1"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tx2">
                    <a:lumMod val="75000"/>
                  </a:schemeClr>
                </a:solidFill>
              </a:rPr>
              <a:t>5 311,080 тыс. руб.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15350" y="1435584"/>
            <a:ext cx="2928574" cy="1252652"/>
          </a:xfrm>
          <a:prstGeom prst="roundRect">
            <a:avLst/>
          </a:prstGeom>
          <a:solidFill>
            <a:srgbClr val="93ADBF"/>
          </a:solidFill>
          <a:ln>
            <a:solidFill>
              <a:srgbClr val="0070C0"/>
            </a:solidFill>
          </a:ln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  <a:scene3d>
            <a:camera prst="orthographicFront"/>
            <a:lightRig rig="threePt" dir="t"/>
          </a:scene3d>
          <a:sp3d>
            <a:bevelT w="190500"/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2 647,090 тыс. руб.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0127" y="4929215"/>
            <a:ext cx="3864956" cy="1289549"/>
          </a:xfrm>
          <a:prstGeom prst="roundRect">
            <a:avLst/>
          </a:prstGeom>
          <a:solidFill>
            <a:srgbClr val="93ADB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Единый сельскохозяйственный налог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933,010 тыс. руб.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2831987" y="2138709"/>
            <a:ext cx="815729" cy="5924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5535099" y="2239082"/>
            <a:ext cx="575968" cy="609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15154" y="4233122"/>
            <a:ext cx="492750" cy="696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9"/>
          <p:cNvSpPr/>
          <p:nvPr/>
        </p:nvSpPr>
        <p:spPr>
          <a:xfrm>
            <a:off x="5205927" y="4929215"/>
            <a:ext cx="3864956" cy="1289549"/>
          </a:xfrm>
          <a:prstGeom prst="roundRect">
            <a:avLst/>
          </a:prstGeom>
          <a:solidFill>
            <a:srgbClr val="93ADBF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436,120 тыс. руб.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 flipV="1">
            <a:off x="5436096" y="4329081"/>
            <a:ext cx="679254" cy="653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20942"/>
            <a:ext cx="7886700" cy="576064"/>
          </a:xfrm>
          <a:prstGeom prst="roundRect">
            <a:avLst/>
          </a:prstGeom>
          <a:solidFill>
            <a:srgbClr val="E8EAEA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3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на 2025 год</a:t>
            </a:r>
          </a:p>
        </p:txBody>
      </p:sp>
      <p:sp>
        <p:nvSpPr>
          <p:cNvPr id="9" name="Овал 8"/>
          <p:cNvSpPr/>
          <p:nvPr/>
        </p:nvSpPr>
        <p:spPr>
          <a:xfrm flipH="1">
            <a:off x="3335686" y="2133049"/>
            <a:ext cx="2664296" cy="1787461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9 819,860 тыс. руб.</a:t>
            </a:r>
            <a:endParaRPr lang="ru-RU" sz="17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авильный пятиугольник 12"/>
          <p:cNvSpPr/>
          <p:nvPr/>
        </p:nvSpPr>
        <p:spPr>
          <a:xfrm rot="2415992">
            <a:off x="6346421" y="3734826"/>
            <a:ext cx="2880320" cy="2127939"/>
          </a:xfrm>
          <a:prstGeom prst="pentagon">
            <a:avLst/>
          </a:prstGeom>
          <a:solidFill>
            <a:srgbClr val="F8D9C4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</a:t>
            </a:r>
          </a:p>
          <a:p>
            <a:pPr algn="ctr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3 054,900 тыс. руб.</a:t>
            </a:r>
          </a:p>
          <a:p>
            <a:pPr algn="ctr"/>
            <a:endParaRPr lang="ru-RU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авильный пятиугольник 1"/>
          <p:cNvSpPr/>
          <p:nvPr/>
        </p:nvSpPr>
        <p:spPr>
          <a:xfrm rot="19956246">
            <a:off x="223991" y="913476"/>
            <a:ext cx="2452765" cy="2223190"/>
          </a:xfrm>
          <a:prstGeom prst="pentagon">
            <a:avLst/>
          </a:prstGeom>
          <a:solidFill>
            <a:srgbClr val="F8D9C4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1 264,800 тыс. руб.</a:t>
            </a:r>
          </a:p>
        </p:txBody>
      </p:sp>
      <p:sp>
        <p:nvSpPr>
          <p:cNvPr id="3" name="Правильный пятиугольник 2"/>
          <p:cNvSpPr/>
          <p:nvPr/>
        </p:nvSpPr>
        <p:spPr>
          <a:xfrm rot="3285104">
            <a:off x="6223633" y="897290"/>
            <a:ext cx="2650144" cy="2461559"/>
          </a:xfrm>
          <a:prstGeom prst="pentagon">
            <a:avLst/>
          </a:prstGeom>
          <a:solidFill>
            <a:srgbClr val="F8D9C4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предоставление права на размещение и эксплуатацию НТО</a:t>
            </a:r>
          </a:p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946,020 тыс. руб.</a:t>
            </a:r>
          </a:p>
          <a:p>
            <a:pPr algn="ctr"/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авильный пятиугольник 12">
            <a:extLst>
              <a:ext uri="{FF2B5EF4-FFF2-40B4-BE49-F238E27FC236}">
                <a16:creationId xmlns:a16="http://schemas.microsoft.com/office/drawing/2014/main" id="{A3CD56DC-783A-40FB-AAEC-A45D622ACBE1}"/>
              </a:ext>
            </a:extLst>
          </p:cNvPr>
          <p:cNvSpPr/>
          <p:nvPr/>
        </p:nvSpPr>
        <p:spPr>
          <a:xfrm rot="20156320">
            <a:off x="21069" y="3545279"/>
            <a:ext cx="2543823" cy="1944216"/>
          </a:xfrm>
          <a:prstGeom prst="pentagon">
            <a:avLst/>
          </a:prstGeom>
          <a:solidFill>
            <a:srgbClr val="F8D9C4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</a:t>
            </a:r>
          </a:p>
          <a:p>
            <a:pPr algn="ctr"/>
            <a:r>
              <a:rPr lang="ru-RU" sz="18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163,600 тыс. руб.</a:t>
            </a:r>
          </a:p>
          <a:p>
            <a:pPr algn="ctr"/>
            <a:endParaRPr lang="ru-RU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ильный пятиугольник 12">
            <a:extLst>
              <a:ext uri="{FF2B5EF4-FFF2-40B4-BE49-F238E27FC236}">
                <a16:creationId xmlns:a16="http://schemas.microsoft.com/office/drawing/2014/main" id="{71A59929-B44B-47C3-8679-3E87316D617F}"/>
              </a:ext>
            </a:extLst>
          </p:cNvPr>
          <p:cNvSpPr/>
          <p:nvPr/>
        </p:nvSpPr>
        <p:spPr>
          <a:xfrm>
            <a:off x="2999271" y="4064640"/>
            <a:ext cx="3000711" cy="2533019"/>
          </a:xfrm>
          <a:prstGeom prst="pentagon">
            <a:avLst/>
          </a:prstGeom>
          <a:solidFill>
            <a:srgbClr val="F8D9C4"/>
          </a:solidFill>
          <a:scene3d>
            <a:camera prst="orthographicFront"/>
            <a:lightRig rig="threePt" dir="t"/>
          </a:scene3d>
          <a:sp3d>
            <a:bevelT w="2286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получаемые в виде арендной платы за земельные участки               </a:t>
            </a:r>
            <a:r>
              <a:rPr lang="ru-RU" b="1" dirty="0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4 390,540 тыс. руб.</a:t>
            </a:r>
          </a:p>
          <a:p>
            <a:pPr algn="ctr"/>
            <a:endParaRPr lang="ru-RU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accent3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47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646" y="62420"/>
            <a:ext cx="7886700" cy="93012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2025 год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 rot="15727968">
            <a:off x="941125" y="3687442"/>
            <a:ext cx="1693489" cy="3013277"/>
          </a:xfrm>
          <a:prstGeom prst="roundRect">
            <a:avLst/>
          </a:prstGeom>
          <a:solidFill>
            <a:srgbClr val="93AD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на осуществление первичного воинского учета на территориях, где отсутствуют военные комиссариаты</a:t>
            </a:r>
          </a:p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384,144 тыс. руб.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 rot="6118107">
            <a:off x="6473302" y="3642403"/>
            <a:ext cx="1699101" cy="29246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>
              <a:rot lat="900000" lon="0" rev="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576000" tIns="0" rIns="648000" bIns="468000" rtlCol="0" anchor="ctr" anchorCtr="1"/>
          <a:lstStyle/>
          <a:p>
            <a:pPr algn="ctr"/>
            <a:endParaRPr lang="ru-RU" sz="1500" dirty="0"/>
          </a:p>
          <a:p>
            <a:pPr algn="ct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на выполнение   полномочий в сфере административной ответственности        </a:t>
            </a:r>
          </a:p>
          <a:p>
            <a:pPr algn="ctr"/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2,166 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552751" y="2924944"/>
            <a:ext cx="2232248" cy="1571733"/>
          </a:xfrm>
          <a:prstGeom prst="ellipse">
            <a:avLst/>
          </a:prstGeom>
          <a:solidFill>
            <a:srgbClr val="E8EAE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1 586,793 тыс. руб.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43808" y="1218017"/>
            <a:ext cx="3384376" cy="1481450"/>
          </a:xfrm>
          <a:prstGeom prst="roundRect">
            <a:avLst/>
          </a:prstGeom>
          <a:solidFill>
            <a:srgbClr val="D9C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144000" bIns="0" rtlCol="0" anchor="t" anchorCtr="0"/>
          <a:lstStyle/>
          <a:p>
            <a:pPr algn="ctr"/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из бюджета Республики Крым </a:t>
            </a:r>
          </a:p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1 200,483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438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32584"/>
            <a:ext cx="8496944" cy="1379101"/>
          </a:xfrm>
          <a:prstGeom prst="roundRect">
            <a:avLst/>
          </a:prstGeom>
          <a:solidFill>
            <a:srgbClr val="D9C5A1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25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sz="25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Красномакского сельского поселения Бахчисарайского района Республики Крым на 2026 год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12" y="1872029"/>
            <a:ext cx="3920796" cy="108012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17 389,936</a:t>
            </a:r>
          </a:p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4" name="Стрелка вправо 3"/>
          <p:cNvSpPr/>
          <p:nvPr/>
        </p:nvSpPr>
        <p:spPr>
          <a:xfrm rot="19188736">
            <a:off x="1203836" y="3142781"/>
            <a:ext cx="1360053" cy="417834"/>
          </a:xfrm>
          <a:custGeom>
            <a:avLst/>
            <a:gdLst>
              <a:gd name="connsiteX0" fmla="*/ 0 w 1360053"/>
              <a:gd name="connsiteY0" fmla="*/ 104459 h 417834"/>
              <a:gd name="connsiteX1" fmla="*/ 1151136 w 1360053"/>
              <a:gd name="connsiteY1" fmla="*/ 104459 h 417834"/>
              <a:gd name="connsiteX2" fmla="*/ 1151136 w 1360053"/>
              <a:gd name="connsiteY2" fmla="*/ 0 h 417834"/>
              <a:gd name="connsiteX3" fmla="*/ 1360053 w 1360053"/>
              <a:gd name="connsiteY3" fmla="*/ 208917 h 417834"/>
              <a:gd name="connsiteX4" fmla="*/ 1151136 w 1360053"/>
              <a:gd name="connsiteY4" fmla="*/ 417834 h 417834"/>
              <a:gd name="connsiteX5" fmla="*/ 1151136 w 1360053"/>
              <a:gd name="connsiteY5" fmla="*/ 313376 h 417834"/>
              <a:gd name="connsiteX6" fmla="*/ 0 w 1360053"/>
              <a:gd name="connsiteY6" fmla="*/ 313376 h 417834"/>
              <a:gd name="connsiteX7" fmla="*/ 0 w 1360053"/>
              <a:gd name="connsiteY7" fmla="*/ 104459 h 417834"/>
              <a:gd name="connsiteX0" fmla="*/ 0 w 1360053"/>
              <a:gd name="connsiteY0" fmla="*/ 104459 h 417834"/>
              <a:gd name="connsiteX1" fmla="*/ 1151136 w 1360053"/>
              <a:gd name="connsiteY1" fmla="*/ 104459 h 417834"/>
              <a:gd name="connsiteX2" fmla="*/ 1151136 w 1360053"/>
              <a:gd name="connsiteY2" fmla="*/ 0 h 417834"/>
              <a:gd name="connsiteX3" fmla="*/ 1360053 w 1360053"/>
              <a:gd name="connsiteY3" fmla="*/ 208917 h 417834"/>
              <a:gd name="connsiteX4" fmla="*/ 1151136 w 1360053"/>
              <a:gd name="connsiteY4" fmla="*/ 417834 h 417834"/>
              <a:gd name="connsiteX5" fmla="*/ 1151136 w 1360053"/>
              <a:gd name="connsiteY5" fmla="*/ 313376 h 417834"/>
              <a:gd name="connsiteX6" fmla="*/ 0 w 1360053"/>
              <a:gd name="connsiteY6" fmla="*/ 313376 h 417834"/>
              <a:gd name="connsiteX7" fmla="*/ 0 w 1360053"/>
              <a:gd name="connsiteY7" fmla="*/ 104459 h 4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0053" h="417834">
                <a:moveTo>
                  <a:pt x="0" y="104459"/>
                </a:moveTo>
                <a:lnTo>
                  <a:pt x="1151136" y="104459"/>
                </a:lnTo>
                <a:lnTo>
                  <a:pt x="1151136" y="0"/>
                </a:lnTo>
                <a:lnTo>
                  <a:pt x="1360053" y="208917"/>
                </a:lnTo>
                <a:lnTo>
                  <a:pt x="1151136" y="417834"/>
                </a:lnTo>
                <a:lnTo>
                  <a:pt x="1151136" y="313376"/>
                </a:lnTo>
                <a:lnTo>
                  <a:pt x="0" y="313376"/>
                </a:lnTo>
                <a:cubicBezTo>
                  <a:pt x="719958" y="365618"/>
                  <a:pt x="0" y="174098"/>
                  <a:pt x="0" y="10445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трелка вправо 4"/>
          <p:cNvSpPr/>
          <p:nvPr/>
        </p:nvSpPr>
        <p:spPr>
          <a:xfrm rot="13343268">
            <a:off x="6661685" y="3142779"/>
            <a:ext cx="1504799" cy="417834"/>
          </a:xfrm>
          <a:custGeom>
            <a:avLst/>
            <a:gdLst>
              <a:gd name="connsiteX0" fmla="*/ 0 w 1504799"/>
              <a:gd name="connsiteY0" fmla="*/ 104459 h 417834"/>
              <a:gd name="connsiteX1" fmla="*/ 1295882 w 1504799"/>
              <a:gd name="connsiteY1" fmla="*/ 104459 h 417834"/>
              <a:gd name="connsiteX2" fmla="*/ 1295882 w 1504799"/>
              <a:gd name="connsiteY2" fmla="*/ 0 h 417834"/>
              <a:gd name="connsiteX3" fmla="*/ 1504799 w 1504799"/>
              <a:gd name="connsiteY3" fmla="*/ 208917 h 417834"/>
              <a:gd name="connsiteX4" fmla="*/ 1295882 w 1504799"/>
              <a:gd name="connsiteY4" fmla="*/ 417834 h 417834"/>
              <a:gd name="connsiteX5" fmla="*/ 1295882 w 1504799"/>
              <a:gd name="connsiteY5" fmla="*/ 313376 h 417834"/>
              <a:gd name="connsiteX6" fmla="*/ 0 w 1504799"/>
              <a:gd name="connsiteY6" fmla="*/ 313376 h 417834"/>
              <a:gd name="connsiteX7" fmla="*/ 0 w 1504799"/>
              <a:gd name="connsiteY7" fmla="*/ 104459 h 417834"/>
              <a:gd name="connsiteX0" fmla="*/ 0 w 1504799"/>
              <a:gd name="connsiteY0" fmla="*/ 104459 h 417834"/>
              <a:gd name="connsiteX1" fmla="*/ 1295882 w 1504799"/>
              <a:gd name="connsiteY1" fmla="*/ 104459 h 417834"/>
              <a:gd name="connsiteX2" fmla="*/ 1295882 w 1504799"/>
              <a:gd name="connsiteY2" fmla="*/ 0 h 417834"/>
              <a:gd name="connsiteX3" fmla="*/ 1504799 w 1504799"/>
              <a:gd name="connsiteY3" fmla="*/ 208917 h 417834"/>
              <a:gd name="connsiteX4" fmla="*/ 1295882 w 1504799"/>
              <a:gd name="connsiteY4" fmla="*/ 417834 h 417834"/>
              <a:gd name="connsiteX5" fmla="*/ 1295882 w 1504799"/>
              <a:gd name="connsiteY5" fmla="*/ 313376 h 417834"/>
              <a:gd name="connsiteX6" fmla="*/ 0 w 1504799"/>
              <a:gd name="connsiteY6" fmla="*/ 313376 h 417834"/>
              <a:gd name="connsiteX7" fmla="*/ 0 w 1504799"/>
              <a:gd name="connsiteY7" fmla="*/ 104459 h 417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04799" h="417834">
                <a:moveTo>
                  <a:pt x="0" y="104459"/>
                </a:moveTo>
                <a:lnTo>
                  <a:pt x="1295882" y="104459"/>
                </a:lnTo>
                <a:lnTo>
                  <a:pt x="1295882" y="0"/>
                </a:lnTo>
                <a:lnTo>
                  <a:pt x="1504799" y="208917"/>
                </a:lnTo>
                <a:lnTo>
                  <a:pt x="1295882" y="417834"/>
                </a:lnTo>
                <a:lnTo>
                  <a:pt x="1295882" y="313376"/>
                </a:lnTo>
                <a:lnTo>
                  <a:pt x="0" y="313376"/>
                </a:lnTo>
                <a:cubicBezTo>
                  <a:pt x="0" y="243737"/>
                  <a:pt x="744349" y="410323"/>
                  <a:pt x="0" y="104459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 rot="16200000">
            <a:off x="3874947" y="4109546"/>
            <a:ext cx="1719768" cy="325661"/>
          </a:xfrm>
          <a:custGeom>
            <a:avLst/>
            <a:gdLst>
              <a:gd name="connsiteX0" fmla="*/ 0 w 1735644"/>
              <a:gd name="connsiteY0" fmla="*/ 73628 h 294511"/>
              <a:gd name="connsiteX1" fmla="*/ 1588389 w 1735644"/>
              <a:gd name="connsiteY1" fmla="*/ 73628 h 294511"/>
              <a:gd name="connsiteX2" fmla="*/ 1588389 w 1735644"/>
              <a:gd name="connsiteY2" fmla="*/ 0 h 294511"/>
              <a:gd name="connsiteX3" fmla="*/ 1735644 w 1735644"/>
              <a:gd name="connsiteY3" fmla="*/ 147256 h 294511"/>
              <a:gd name="connsiteX4" fmla="*/ 1588389 w 1735644"/>
              <a:gd name="connsiteY4" fmla="*/ 294511 h 294511"/>
              <a:gd name="connsiteX5" fmla="*/ 1588389 w 1735644"/>
              <a:gd name="connsiteY5" fmla="*/ 220883 h 294511"/>
              <a:gd name="connsiteX6" fmla="*/ 0 w 1735644"/>
              <a:gd name="connsiteY6" fmla="*/ 220883 h 294511"/>
              <a:gd name="connsiteX7" fmla="*/ 0 w 1735644"/>
              <a:gd name="connsiteY7" fmla="*/ 73628 h 294511"/>
              <a:gd name="connsiteX0" fmla="*/ 0 w 1735644"/>
              <a:gd name="connsiteY0" fmla="*/ 73628 h 294511"/>
              <a:gd name="connsiteX1" fmla="*/ 1588389 w 1735644"/>
              <a:gd name="connsiteY1" fmla="*/ 73628 h 294511"/>
              <a:gd name="connsiteX2" fmla="*/ 1588389 w 1735644"/>
              <a:gd name="connsiteY2" fmla="*/ 0 h 294511"/>
              <a:gd name="connsiteX3" fmla="*/ 1735644 w 1735644"/>
              <a:gd name="connsiteY3" fmla="*/ 147256 h 294511"/>
              <a:gd name="connsiteX4" fmla="*/ 1588389 w 1735644"/>
              <a:gd name="connsiteY4" fmla="*/ 294511 h 294511"/>
              <a:gd name="connsiteX5" fmla="*/ 1588389 w 1735644"/>
              <a:gd name="connsiteY5" fmla="*/ 220883 h 294511"/>
              <a:gd name="connsiteX6" fmla="*/ 457200 w 1735644"/>
              <a:gd name="connsiteY6" fmla="*/ 220886 h 294511"/>
              <a:gd name="connsiteX7" fmla="*/ 0 w 1735644"/>
              <a:gd name="connsiteY7" fmla="*/ 73628 h 294511"/>
              <a:gd name="connsiteX0" fmla="*/ 0 w 1735644"/>
              <a:gd name="connsiteY0" fmla="*/ 73628 h 294511"/>
              <a:gd name="connsiteX1" fmla="*/ 1588389 w 1735644"/>
              <a:gd name="connsiteY1" fmla="*/ 73628 h 294511"/>
              <a:gd name="connsiteX2" fmla="*/ 1588389 w 1735644"/>
              <a:gd name="connsiteY2" fmla="*/ 0 h 294511"/>
              <a:gd name="connsiteX3" fmla="*/ 1735644 w 1735644"/>
              <a:gd name="connsiteY3" fmla="*/ 147256 h 294511"/>
              <a:gd name="connsiteX4" fmla="*/ 1588389 w 1735644"/>
              <a:gd name="connsiteY4" fmla="*/ 294511 h 294511"/>
              <a:gd name="connsiteX5" fmla="*/ 1588389 w 1735644"/>
              <a:gd name="connsiteY5" fmla="*/ 220883 h 294511"/>
              <a:gd name="connsiteX6" fmla="*/ 457200 w 1735644"/>
              <a:gd name="connsiteY6" fmla="*/ 220886 h 294511"/>
              <a:gd name="connsiteX7" fmla="*/ 0 w 1735644"/>
              <a:gd name="connsiteY7" fmla="*/ 73628 h 294511"/>
              <a:gd name="connsiteX0" fmla="*/ 26128 w 1761772"/>
              <a:gd name="connsiteY0" fmla="*/ 73628 h 325661"/>
              <a:gd name="connsiteX1" fmla="*/ 1614517 w 1761772"/>
              <a:gd name="connsiteY1" fmla="*/ 73628 h 325661"/>
              <a:gd name="connsiteX2" fmla="*/ 1614517 w 1761772"/>
              <a:gd name="connsiteY2" fmla="*/ 0 h 325661"/>
              <a:gd name="connsiteX3" fmla="*/ 1761772 w 1761772"/>
              <a:gd name="connsiteY3" fmla="*/ 147256 h 325661"/>
              <a:gd name="connsiteX4" fmla="*/ 1614517 w 1761772"/>
              <a:gd name="connsiteY4" fmla="*/ 294511 h 325661"/>
              <a:gd name="connsiteX5" fmla="*/ 1614517 w 1761772"/>
              <a:gd name="connsiteY5" fmla="*/ 220883 h 325661"/>
              <a:gd name="connsiteX6" fmla="*/ 235678 w 1761772"/>
              <a:gd name="connsiteY6" fmla="*/ 325661 h 325661"/>
              <a:gd name="connsiteX7" fmla="*/ 26128 w 1761772"/>
              <a:gd name="connsiteY7" fmla="*/ 73628 h 325661"/>
              <a:gd name="connsiteX0" fmla="*/ 32488 w 1758572"/>
              <a:gd name="connsiteY0" fmla="*/ 54578 h 325661"/>
              <a:gd name="connsiteX1" fmla="*/ 1611317 w 1758572"/>
              <a:gd name="connsiteY1" fmla="*/ 73628 h 325661"/>
              <a:gd name="connsiteX2" fmla="*/ 1611317 w 1758572"/>
              <a:gd name="connsiteY2" fmla="*/ 0 h 325661"/>
              <a:gd name="connsiteX3" fmla="*/ 1758572 w 1758572"/>
              <a:gd name="connsiteY3" fmla="*/ 147256 h 325661"/>
              <a:gd name="connsiteX4" fmla="*/ 1611317 w 1758572"/>
              <a:gd name="connsiteY4" fmla="*/ 294511 h 325661"/>
              <a:gd name="connsiteX5" fmla="*/ 1611317 w 1758572"/>
              <a:gd name="connsiteY5" fmla="*/ 220883 h 325661"/>
              <a:gd name="connsiteX6" fmla="*/ 232478 w 1758572"/>
              <a:gd name="connsiteY6" fmla="*/ 325661 h 325661"/>
              <a:gd name="connsiteX7" fmla="*/ 32488 w 1758572"/>
              <a:gd name="connsiteY7" fmla="*/ 54578 h 325661"/>
              <a:gd name="connsiteX0" fmla="*/ 0 w 1726084"/>
              <a:gd name="connsiteY0" fmla="*/ 54578 h 325661"/>
              <a:gd name="connsiteX1" fmla="*/ 1578829 w 1726084"/>
              <a:gd name="connsiteY1" fmla="*/ 73628 h 325661"/>
              <a:gd name="connsiteX2" fmla="*/ 1578829 w 1726084"/>
              <a:gd name="connsiteY2" fmla="*/ 0 h 325661"/>
              <a:gd name="connsiteX3" fmla="*/ 1726084 w 1726084"/>
              <a:gd name="connsiteY3" fmla="*/ 147256 h 325661"/>
              <a:gd name="connsiteX4" fmla="*/ 1578829 w 1726084"/>
              <a:gd name="connsiteY4" fmla="*/ 294511 h 325661"/>
              <a:gd name="connsiteX5" fmla="*/ 1578829 w 1726084"/>
              <a:gd name="connsiteY5" fmla="*/ 220883 h 325661"/>
              <a:gd name="connsiteX6" fmla="*/ 199990 w 1726084"/>
              <a:gd name="connsiteY6" fmla="*/ 325661 h 325661"/>
              <a:gd name="connsiteX7" fmla="*/ 0 w 1726084"/>
              <a:gd name="connsiteY7" fmla="*/ 54578 h 325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26084" h="325661">
                <a:moveTo>
                  <a:pt x="0" y="54578"/>
                </a:moveTo>
                <a:lnTo>
                  <a:pt x="1578829" y="73628"/>
                </a:lnTo>
                <a:lnTo>
                  <a:pt x="1578829" y="0"/>
                </a:lnTo>
                <a:lnTo>
                  <a:pt x="1726084" y="147256"/>
                </a:lnTo>
                <a:lnTo>
                  <a:pt x="1578829" y="294511"/>
                </a:lnTo>
                <a:lnTo>
                  <a:pt x="1578829" y="220883"/>
                </a:lnTo>
                <a:lnTo>
                  <a:pt x="199990" y="325661"/>
                </a:lnTo>
                <a:cubicBezTo>
                  <a:pt x="612818" y="276575"/>
                  <a:pt x="152400" y="103664"/>
                  <a:pt x="0" y="5457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320154" y="3873100"/>
            <a:ext cx="2664295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</a:t>
            </a:r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5 674,550тыс. руб.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H="1" flipV="1">
            <a:off x="6325839" y="4177196"/>
            <a:ext cx="2710657" cy="76944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10 090,410 тыс. руб.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3320696" y="5122364"/>
            <a:ext cx="2562834" cy="1107996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1 624,976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909244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391944"/>
            <a:ext cx="7886700" cy="576063"/>
          </a:xfrm>
          <a:prstGeom prst="roundRect">
            <a:avLst/>
          </a:prstGeom>
          <a:solidFill>
            <a:srgbClr val="E8EAEA"/>
          </a:solidFill>
          <a:ln>
            <a:solidFill>
              <a:schemeClr val="tx2">
                <a:lumMod val="50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на 2026 год</a:t>
            </a:r>
          </a:p>
        </p:txBody>
      </p:sp>
      <p:sp>
        <p:nvSpPr>
          <p:cNvPr id="15" name="Прямоугольник с двумя усеченными противолежащими углами 14"/>
          <p:cNvSpPr/>
          <p:nvPr/>
        </p:nvSpPr>
        <p:spPr>
          <a:xfrm>
            <a:off x="329457" y="1541509"/>
            <a:ext cx="3090415" cy="1159185"/>
          </a:xfrm>
          <a:prstGeom prst="snip2DiagRect">
            <a:avLst/>
          </a:prstGeom>
          <a:solidFill>
            <a:srgbClr val="D2D3EA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52000" tIns="612000" rIns="0" bIns="0"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Земельный налог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1 359,610 тыс. руб.</a:t>
            </a: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  <a:p>
            <a:pPr algn="ctr"/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620239" y="2740945"/>
            <a:ext cx="2313984" cy="1330329"/>
          </a:xfrm>
          <a:prstGeom prst="ellipse">
            <a:avLst/>
          </a:prstGeom>
          <a:solidFill>
            <a:srgbClr val="93ADBF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5 674,550 тыс. руб.</a:t>
            </a:r>
          </a:p>
        </p:txBody>
      </p:sp>
      <p:sp>
        <p:nvSpPr>
          <p:cNvPr id="13" name="Прямоугольник с двумя усеченными противолежащими углами 12"/>
          <p:cNvSpPr/>
          <p:nvPr/>
        </p:nvSpPr>
        <p:spPr>
          <a:xfrm>
            <a:off x="5839791" y="1651765"/>
            <a:ext cx="3168352" cy="1048929"/>
          </a:xfrm>
          <a:prstGeom prst="snip2DiagRect">
            <a:avLst/>
          </a:prstGeom>
          <a:solidFill>
            <a:srgbClr val="D2D3EA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1002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rtlCol="0" anchor="ctr"/>
          <a:lstStyle/>
          <a:p>
            <a:pPr algn="ctr"/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6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2 835,030 тыс. руб.</a:t>
            </a:r>
          </a:p>
        </p:txBody>
      </p:sp>
      <p:sp>
        <p:nvSpPr>
          <p:cNvPr id="2" name="Прямоугольник с двумя усеченными противолежащими углами 1"/>
          <p:cNvSpPr/>
          <p:nvPr/>
        </p:nvSpPr>
        <p:spPr>
          <a:xfrm>
            <a:off x="329457" y="4870357"/>
            <a:ext cx="3633097" cy="1199437"/>
          </a:xfrm>
          <a:prstGeom prst="snip2DiagRect">
            <a:avLst/>
          </a:prstGeom>
          <a:solidFill>
            <a:srgbClr val="D2D3EA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Единый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сельскохозяйственный налог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1 000,180 тыс. руб.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339752" y="2740945"/>
            <a:ext cx="1280487" cy="4720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21" idx="7"/>
          </p:cNvCxnSpPr>
          <p:nvPr/>
        </p:nvCxnSpPr>
        <p:spPr>
          <a:xfrm flipH="1">
            <a:off x="5595348" y="2700694"/>
            <a:ext cx="428278" cy="2350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275856" y="3933056"/>
            <a:ext cx="686698" cy="937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5375046" y="4870356"/>
            <a:ext cx="3633097" cy="1199437"/>
          </a:xfrm>
          <a:prstGeom prst="snip2DiagRect">
            <a:avLst/>
          </a:prstGeom>
          <a:solidFill>
            <a:srgbClr val="D2D3EA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r>
              <a:rPr lang="ru-RU" sz="1600" b="1" dirty="0">
                <a:solidFill>
                  <a:schemeClr val="bg2">
                    <a:lumMod val="10000"/>
                  </a:schemeClr>
                </a:solidFill>
              </a:rPr>
              <a:t>479,730 тыс. руб.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5375046" y="3933056"/>
            <a:ext cx="1190558" cy="937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6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667" y="372532"/>
            <a:ext cx="7922683" cy="536187"/>
          </a:xfrm>
          <a:prstGeom prst="roundRect">
            <a:avLst/>
          </a:prstGeom>
          <a:solidFill>
            <a:srgbClr val="E8EAE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500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на 2026 год</a:t>
            </a:r>
          </a:p>
        </p:txBody>
      </p:sp>
      <p:sp>
        <p:nvSpPr>
          <p:cNvPr id="9" name="Овал 8"/>
          <p:cNvSpPr/>
          <p:nvPr/>
        </p:nvSpPr>
        <p:spPr>
          <a:xfrm flipH="1">
            <a:off x="3137578" y="3370598"/>
            <a:ext cx="2832859" cy="200348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10 090,410</a:t>
            </a:r>
          </a:p>
          <a:p>
            <a:pPr algn="ctr"/>
            <a:r>
              <a:rPr lang="ru-RU" sz="2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17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202173" y="1628800"/>
            <a:ext cx="3070356" cy="2347427"/>
          </a:xfrm>
          <a:prstGeom prst="hexagon">
            <a:avLst/>
          </a:prstGeom>
          <a:solidFill>
            <a:srgbClr val="D9C5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получаемые в виде арендной платы за земельные участки 4 566,160</a:t>
            </a:r>
            <a:r>
              <a:rPr lang="ru-RU" b="1" dirty="0">
                <a:ln w="0"/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/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2881456" y="1055158"/>
            <a:ext cx="2890133" cy="2199486"/>
          </a:xfrm>
          <a:prstGeom prst="hexagon">
            <a:avLst/>
          </a:prstGeom>
          <a:solidFill>
            <a:srgbClr val="D9C5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предоставление права на размещение и эксплуатацию НТО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983,860 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тыс. руб.</a:t>
            </a:r>
          </a:p>
        </p:txBody>
      </p:sp>
      <p:sp>
        <p:nvSpPr>
          <p:cNvPr id="5" name="Шестиугольник 4"/>
          <p:cNvSpPr/>
          <p:nvPr/>
        </p:nvSpPr>
        <p:spPr>
          <a:xfrm>
            <a:off x="-95337" y="1844824"/>
            <a:ext cx="2899641" cy="2332153"/>
          </a:xfrm>
          <a:prstGeom prst="hexagon">
            <a:avLst/>
          </a:prstGeom>
          <a:solidFill>
            <a:srgbClr val="D9C5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Доходы от сдачи в аренду имущества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1 315,390 </a:t>
            </a:r>
          </a:p>
          <a:p>
            <a:pPr algn="ctr"/>
            <a:r>
              <a:rPr lang="ru-RU" b="1" dirty="0">
                <a:solidFill>
                  <a:schemeClr val="bg2">
                    <a:lumMod val="10000"/>
                  </a:schemeClr>
                </a:solidFill>
              </a:rPr>
              <a:t>тыс. руб.</a:t>
            </a:r>
          </a:p>
        </p:txBody>
      </p:sp>
      <p:sp>
        <p:nvSpPr>
          <p:cNvPr id="7" name="Шестиугольник 6">
            <a:extLst>
              <a:ext uri="{FF2B5EF4-FFF2-40B4-BE49-F238E27FC236}">
                <a16:creationId xmlns:a16="http://schemas.microsoft.com/office/drawing/2014/main" id="{03397472-B6BD-4DA5-A3D5-4D09D0BBBAEF}"/>
              </a:ext>
            </a:extLst>
          </p:cNvPr>
          <p:cNvSpPr/>
          <p:nvPr/>
        </p:nvSpPr>
        <p:spPr>
          <a:xfrm>
            <a:off x="539552" y="4402826"/>
            <a:ext cx="2899641" cy="2332153"/>
          </a:xfrm>
          <a:prstGeom prst="hexagon">
            <a:avLst/>
          </a:prstGeom>
          <a:solidFill>
            <a:srgbClr val="D9C5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</a:t>
            </a:r>
          </a:p>
          <a:p>
            <a:pPr algn="ctr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170,100 тыс. руб.</a:t>
            </a:r>
          </a:p>
        </p:txBody>
      </p:sp>
      <p:sp>
        <p:nvSpPr>
          <p:cNvPr id="8" name="Шестиугольник 7">
            <a:extLst>
              <a:ext uri="{FF2B5EF4-FFF2-40B4-BE49-F238E27FC236}">
                <a16:creationId xmlns:a16="http://schemas.microsoft.com/office/drawing/2014/main" id="{66E27A7D-5698-4AA9-B539-0A701D1E8786}"/>
              </a:ext>
            </a:extLst>
          </p:cNvPr>
          <p:cNvSpPr/>
          <p:nvPr/>
        </p:nvSpPr>
        <p:spPr>
          <a:xfrm>
            <a:off x="5707438" y="4407085"/>
            <a:ext cx="3070356" cy="2347427"/>
          </a:xfrm>
          <a:prstGeom prst="hexagon">
            <a:avLst/>
          </a:prstGeom>
          <a:solidFill>
            <a:srgbClr val="D9C5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</a:t>
            </a:r>
          </a:p>
          <a:p>
            <a:pPr algn="ctr"/>
            <a:r>
              <a:rPr lang="ru-RU" sz="18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3 054,900 тыс. руб.</a:t>
            </a:r>
          </a:p>
          <a:p>
            <a:pPr algn="ctr"/>
            <a:endParaRPr lang="ru-RU" b="1" dirty="0">
              <a:ln w="0"/>
              <a:solidFill>
                <a:schemeClr val="bg2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7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77760" y="401586"/>
            <a:ext cx="7886700" cy="504056"/>
          </a:xfrm>
          <a:prstGeom prst="roundRect">
            <a:avLst/>
          </a:prstGeom>
          <a:solidFill>
            <a:srgbClr val="F8D9C4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2026 год</a:t>
            </a:r>
          </a:p>
        </p:txBody>
      </p:sp>
      <p:sp>
        <p:nvSpPr>
          <p:cNvPr id="7" name="Овал 6"/>
          <p:cNvSpPr/>
          <p:nvPr/>
        </p:nvSpPr>
        <p:spPr>
          <a:xfrm>
            <a:off x="2826340" y="3284984"/>
            <a:ext cx="2592288" cy="1137313"/>
          </a:xfrm>
          <a:prstGeom prst="ellipse">
            <a:avLst/>
          </a:prstGeom>
          <a:solidFill>
            <a:srgbClr val="E8EAEA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1 624,976 тыс. руб.</a:t>
            </a:r>
          </a:p>
        </p:txBody>
      </p:sp>
      <p:sp>
        <p:nvSpPr>
          <p:cNvPr id="5" name="Овал 4"/>
          <p:cNvSpPr/>
          <p:nvPr/>
        </p:nvSpPr>
        <p:spPr>
          <a:xfrm>
            <a:off x="855507" y="5013176"/>
            <a:ext cx="4563121" cy="1584174"/>
          </a:xfrm>
          <a:prstGeom prst="ellipse">
            <a:avLst/>
          </a:prstGeom>
          <a:solidFill>
            <a:srgbClr val="99CC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Субвенции на осуществление первичного воинского учета на территориях, где отсутствуют военные комиссариаты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419,258 тыс. руб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0" name="Овал 9"/>
          <p:cNvSpPr/>
          <p:nvPr/>
        </p:nvSpPr>
        <p:spPr>
          <a:xfrm>
            <a:off x="179512" y="1249330"/>
            <a:ext cx="3960440" cy="1691965"/>
          </a:xfrm>
          <a:prstGeom prst="ellipse">
            <a:avLst/>
          </a:prstGeo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Дотации на выравнивание бюджетной обеспеченности из бюджета Республики Крым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1 203,552 тыс. руб.</a:t>
            </a:r>
          </a:p>
        </p:txBody>
      </p:sp>
      <p:sp>
        <p:nvSpPr>
          <p:cNvPr id="11" name="Овал 10"/>
          <p:cNvSpPr/>
          <p:nvPr/>
        </p:nvSpPr>
        <p:spPr>
          <a:xfrm>
            <a:off x="5158308" y="1866553"/>
            <a:ext cx="3816424" cy="169583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Субвенция на выполнение полномочий в сфере административной ответственности </a:t>
            </a:r>
          </a:p>
          <a:p>
            <a:pPr algn="ctr"/>
            <a:r>
              <a:rPr lang="ru-RU" sz="1400" b="1" dirty="0">
                <a:solidFill>
                  <a:schemeClr val="accent3">
                    <a:lumMod val="50000"/>
                  </a:schemeClr>
                </a:solidFill>
              </a:rPr>
              <a:t>2,166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49301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prstGeom prst="roundRect">
            <a:avLst/>
          </a:prstGeom>
          <a:solidFill>
            <a:srgbClr val="D5D7D7"/>
          </a:solidFill>
          <a:ln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</a:rPr>
              <a:t>Классификация расходов бюджета по разделам</a:t>
            </a:r>
          </a:p>
        </p:txBody>
      </p:sp>
      <p:pic>
        <p:nvPicPr>
          <p:cNvPr id="20484" name="Picture 9" descr="ЖК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081" y="1030297"/>
            <a:ext cx="992838" cy="7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2" descr="Культур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7285" y="1052155"/>
            <a:ext cx="1014909" cy="604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4" descr="нац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47" y="1016769"/>
            <a:ext cx="802679" cy="75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7" descr="Общегос-е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53" y="1012834"/>
            <a:ext cx="1018469" cy="89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Line 20"/>
          <p:cNvSpPr>
            <a:spLocks noChangeShapeType="1"/>
          </p:cNvSpPr>
          <p:nvPr/>
        </p:nvSpPr>
        <p:spPr bwMode="auto">
          <a:xfrm flipH="1">
            <a:off x="2069468" y="1535575"/>
            <a:ext cx="1" cy="466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491" name="Text Box 21"/>
          <p:cNvSpPr txBox="1">
            <a:spLocks noChangeArrowheads="1"/>
          </p:cNvSpPr>
          <p:nvPr/>
        </p:nvSpPr>
        <p:spPr bwMode="auto">
          <a:xfrm>
            <a:off x="56001" y="2912857"/>
            <a:ext cx="1523088" cy="492443"/>
          </a:xfrm>
          <a:prstGeom prst="rect">
            <a:avLst/>
          </a:prstGeom>
          <a:solidFill>
            <a:srgbClr val="2BC5B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20492" name="Text Box 26"/>
          <p:cNvSpPr txBox="1">
            <a:spLocks noChangeArrowheads="1"/>
          </p:cNvSpPr>
          <p:nvPr/>
        </p:nvSpPr>
        <p:spPr bwMode="auto">
          <a:xfrm>
            <a:off x="3015372" y="2605069"/>
            <a:ext cx="1295533" cy="1092607"/>
          </a:xfrm>
          <a:prstGeom prst="rect">
            <a:avLst/>
          </a:prstGeom>
          <a:solidFill>
            <a:srgbClr val="2BC5B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20493" name="Line 27"/>
          <p:cNvSpPr>
            <a:spLocks noChangeShapeType="1"/>
          </p:cNvSpPr>
          <p:nvPr/>
        </p:nvSpPr>
        <p:spPr bwMode="auto">
          <a:xfrm>
            <a:off x="3523559" y="1739496"/>
            <a:ext cx="12842" cy="82649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4" name="Text Box 33"/>
          <p:cNvSpPr txBox="1">
            <a:spLocks noChangeArrowheads="1"/>
          </p:cNvSpPr>
          <p:nvPr/>
        </p:nvSpPr>
        <p:spPr bwMode="auto">
          <a:xfrm>
            <a:off x="5795418" y="2801330"/>
            <a:ext cx="1398163" cy="692497"/>
          </a:xfrm>
          <a:prstGeom prst="rect">
            <a:avLst/>
          </a:prstGeom>
          <a:solidFill>
            <a:srgbClr val="2BC5B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Жилищно-к</a:t>
            </a:r>
            <a:r>
              <a:rPr lang="ru-RU" altLang="ru-RU" sz="1300" dirty="0">
                <a:latin typeface="Times New Roman" pitchFamily="18" charset="0"/>
              </a:rPr>
              <a:t>оммуналь</a:t>
            </a:r>
            <a:r>
              <a:rPr lang="ru-RU" altLang="ru-RU" sz="1300" b="1" dirty="0">
                <a:latin typeface="Times New Roman" pitchFamily="18" charset="0"/>
              </a:rPr>
              <a:t>ное хозяйство</a:t>
            </a:r>
          </a:p>
        </p:txBody>
      </p:sp>
      <p:sp>
        <p:nvSpPr>
          <p:cNvPr id="20495" name="Line 34"/>
          <p:cNvSpPr>
            <a:spLocks noChangeShapeType="1"/>
          </p:cNvSpPr>
          <p:nvPr/>
        </p:nvSpPr>
        <p:spPr bwMode="auto">
          <a:xfrm>
            <a:off x="6564654" y="1744523"/>
            <a:ext cx="8819" cy="105680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7" name="Line 37"/>
          <p:cNvSpPr>
            <a:spLocks noChangeShapeType="1"/>
          </p:cNvSpPr>
          <p:nvPr/>
        </p:nvSpPr>
        <p:spPr bwMode="auto">
          <a:xfrm>
            <a:off x="4068763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99" name="Text Box 39"/>
          <p:cNvSpPr txBox="1">
            <a:spLocks noChangeArrowheads="1"/>
          </p:cNvSpPr>
          <p:nvPr/>
        </p:nvSpPr>
        <p:spPr bwMode="auto">
          <a:xfrm>
            <a:off x="7303740" y="2335991"/>
            <a:ext cx="1502001" cy="492443"/>
          </a:xfrm>
          <a:prstGeom prst="rect">
            <a:avLst/>
          </a:prstGeom>
          <a:solidFill>
            <a:srgbClr val="2BC5B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20500" name="Line 40"/>
          <p:cNvSpPr>
            <a:spLocks noChangeShapeType="1"/>
          </p:cNvSpPr>
          <p:nvPr/>
        </p:nvSpPr>
        <p:spPr bwMode="auto">
          <a:xfrm flipH="1">
            <a:off x="8054925" y="1684664"/>
            <a:ext cx="0" cy="6140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01" name="Text Box 42"/>
          <p:cNvSpPr txBox="1">
            <a:spLocks noChangeArrowheads="1"/>
          </p:cNvSpPr>
          <p:nvPr/>
        </p:nvSpPr>
        <p:spPr bwMode="auto">
          <a:xfrm>
            <a:off x="4332981" y="1969758"/>
            <a:ext cx="1366815" cy="492443"/>
          </a:xfrm>
          <a:prstGeom prst="rect">
            <a:avLst/>
          </a:prstGeom>
          <a:solidFill>
            <a:srgbClr val="2BC5B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20503" name="Line 44"/>
          <p:cNvSpPr>
            <a:spLocks noChangeShapeType="1"/>
          </p:cNvSpPr>
          <p:nvPr/>
        </p:nvSpPr>
        <p:spPr bwMode="auto">
          <a:xfrm flipH="1">
            <a:off x="5028170" y="1739496"/>
            <a:ext cx="55031" cy="2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24171" y="3910423"/>
            <a:ext cx="8459229" cy="523220"/>
          </a:xfrm>
          <a:prstGeom prst="rect">
            <a:avLst/>
          </a:prstGeom>
          <a:solidFill>
            <a:srgbClr val="D9C5A1"/>
          </a:solidFill>
          <a:ln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altLang="ru-RU" sz="1400" b="1" dirty="0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49964" y="4878055"/>
            <a:ext cx="4394044" cy="1169551"/>
          </a:xfrm>
          <a:prstGeom prst="rect">
            <a:avLst/>
          </a:prstGeom>
          <a:solidFill>
            <a:srgbClr val="93AD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altLang="ru-RU" sz="1400" b="1" dirty="0"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pPr>
              <a:defRPr/>
            </a:pPr>
            <a:r>
              <a:rPr lang="ru-RU" altLang="ru-RU" sz="1400" b="1" dirty="0">
                <a:latin typeface="Times New Roman" pitchFamily="18" charset="0"/>
              </a:rPr>
              <a:t>в том числе, выделяются:</a:t>
            </a:r>
          </a:p>
          <a:p>
            <a:pPr>
              <a:defRPr/>
            </a:pPr>
            <a:r>
              <a:rPr lang="ru-RU" altLang="ru-RU" sz="1400" b="1" dirty="0">
                <a:latin typeface="Times New Roman" pitchFamily="18" charset="0"/>
              </a:rPr>
              <a:t>- санитарная очистка; </a:t>
            </a:r>
          </a:p>
          <a:p>
            <a:pPr>
              <a:buFontTx/>
              <a:buChar char="-"/>
              <a:defRPr/>
            </a:pPr>
            <a:r>
              <a:rPr lang="ru-RU" altLang="ru-RU" sz="1400" b="1" dirty="0">
                <a:latin typeface="Times New Roman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796576" y="4631834"/>
            <a:ext cx="4250393" cy="1661993"/>
          </a:xfrm>
          <a:prstGeom prst="rect">
            <a:avLst/>
          </a:prstGeom>
          <a:solidFill>
            <a:srgbClr val="93ADB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defRPr/>
            </a:pPr>
            <a:endParaRPr lang="ru-RU" altLang="ru-RU" sz="1400" b="1" dirty="0">
              <a:latin typeface="Times New Roman" pitchFamily="18" charset="0"/>
            </a:endParaRPr>
          </a:p>
          <a:p>
            <a:pPr algn="just">
              <a:defRPr/>
            </a:pPr>
            <a:r>
              <a:rPr lang="ru-RU" altLang="ru-RU" sz="1400" b="1" dirty="0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pPr>
              <a:defRPr/>
            </a:pPr>
            <a:endParaRPr lang="ru-RU" altLang="ru-RU" sz="1400" b="1" dirty="0">
              <a:latin typeface="Times New Roman" pitchFamily="18" charset="0"/>
            </a:endParaRPr>
          </a:p>
          <a:p>
            <a:pPr>
              <a:defRPr/>
            </a:pPr>
            <a:r>
              <a:rPr lang="ru-RU" altLang="ru-RU" b="1" dirty="0">
                <a:latin typeface="Times New Roman" pitchFamily="18" charset="0"/>
              </a:rPr>
              <a:t>    </a:t>
            </a:r>
          </a:p>
        </p:txBody>
      </p:sp>
      <p:pic>
        <p:nvPicPr>
          <p:cNvPr id="20517" name="Picture 6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614" y="1049548"/>
            <a:ext cx="819484" cy="733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8" name="Line 67"/>
          <p:cNvSpPr>
            <a:spLocks noChangeShapeType="1"/>
          </p:cNvSpPr>
          <p:nvPr/>
        </p:nvSpPr>
        <p:spPr bwMode="auto">
          <a:xfrm flipH="1">
            <a:off x="717627" y="1906437"/>
            <a:ext cx="0" cy="10203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9" name="Text Box 68"/>
          <p:cNvSpPr txBox="1">
            <a:spLocks noChangeArrowheads="1"/>
          </p:cNvSpPr>
          <p:nvPr/>
        </p:nvSpPr>
        <p:spPr bwMode="auto">
          <a:xfrm>
            <a:off x="1491435" y="1991669"/>
            <a:ext cx="1351841" cy="492443"/>
          </a:xfrm>
          <a:prstGeom prst="rect">
            <a:avLst/>
          </a:prstGeom>
          <a:solidFill>
            <a:srgbClr val="2BC5B6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300" b="1" dirty="0">
                <a:latin typeface="Times New Roman" pitchFamily="18" charset="0"/>
              </a:rPr>
              <a:t>Национальная оборона</a:t>
            </a:r>
          </a:p>
        </p:txBody>
      </p:sp>
      <p:pic>
        <p:nvPicPr>
          <p:cNvPr id="31" name="Picture 19" descr="Соц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551" y="1040699"/>
            <a:ext cx="893338" cy="717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9001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Заголовок 43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985664"/>
          </a:xfrm>
          <a:prstGeom prst="roundRect">
            <a:avLst/>
          </a:prstGeom>
          <a:solidFill>
            <a:schemeClr val="bg2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Красномакского сельского поселения Бахчисарайского  района Республики Крым на 2024 год и на плановый период 2025 и 2026</a:t>
            </a:r>
            <a:r>
              <a:rPr lang="en-US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6FEA2999-3601-45C8-80D6-48D60F0A8B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525172"/>
              </p:ext>
            </p:extLst>
          </p:nvPr>
        </p:nvGraphicFramePr>
        <p:xfrm>
          <a:off x="251520" y="1174304"/>
          <a:ext cx="8424936" cy="5495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9017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919984"/>
            <a:ext cx="1932776" cy="4937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480" y="1889020"/>
            <a:ext cx="4949952" cy="16019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287" y="4521948"/>
            <a:ext cx="8284464" cy="19903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16992" y="286512"/>
            <a:ext cx="8449056" cy="1264920"/>
          </a:xfrm>
          <a:prstGeom prst="rect">
            <a:avLst/>
          </a:prstGeom>
          <a:solidFill>
            <a:srgbClr val="E29782"/>
          </a:solidFill>
        </p:spPr>
        <p:txBody>
          <a:bodyPr lIns="0" tIns="0" rIns="0" bIns="0">
            <a:noAutofit/>
          </a:bodyPr>
          <a:lstStyle/>
          <a:p>
            <a:pPr marL="589788" indent="0" algn="ctr">
              <a:lnSpc>
                <a:spcPts val="3210"/>
              </a:lnSpc>
              <a:spcAft>
                <a:spcPts val="700"/>
              </a:spcAft>
            </a:pPr>
            <a:r>
              <a:rPr lang="ru" sz="2900" i="1" dirty="0">
                <a:solidFill>
                  <a:srgbClr val="172C45"/>
                </a:solidFill>
                <a:latin typeface="Times New Roman"/>
              </a:rPr>
              <a:t>ОСНОВНЫЕ ПОНЯТИЯ</a:t>
            </a:r>
          </a:p>
          <a:p>
            <a:pPr indent="0">
              <a:lnSpc>
                <a:spcPts val="2928"/>
              </a:lnSpc>
              <a:spcAft>
                <a:spcPts val="2450"/>
              </a:spcAft>
            </a:pPr>
            <a:r>
              <a:rPr lang="ru" sz="2800" b="1" dirty="0">
                <a:solidFill>
                  <a:srgbClr val="C58569"/>
                </a:solidFill>
                <a:latin typeface="Times New Roman"/>
              </a:rPr>
              <a:t>—</a:t>
            </a:r>
            <a:r>
              <a:rPr lang="ru" sz="2800" b="1" dirty="0">
                <a:latin typeface="Times New Roman"/>
              </a:rPr>
              <a:t>Бюджет </a:t>
            </a:r>
            <a:r>
              <a:rPr lang="ru" sz="2500" b="1" dirty="0">
                <a:latin typeface="Times New Roman"/>
              </a:rPr>
              <a:t>- это план доходов и расходов на определенный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9560" y="1834896"/>
            <a:ext cx="3418344" cy="1061988"/>
          </a:xfrm>
          <a:prstGeom prst="rect">
            <a:avLst/>
          </a:prstGeom>
          <a:solidFill>
            <a:srgbClr val="D8E5C6"/>
          </a:solidFill>
        </p:spPr>
        <p:txBody>
          <a:bodyPr lIns="0" tIns="0" rIns="0" bIns="0">
            <a:noAutofit/>
          </a:bodyPr>
          <a:lstStyle/>
          <a:p>
            <a:pPr indent="0">
              <a:lnSpc>
                <a:spcPts val="2208"/>
              </a:lnSpc>
            </a:pPr>
            <a:r>
              <a:rPr lang="ru" sz="2000" dirty="0">
                <a:solidFill>
                  <a:srgbClr val="0F7C3B"/>
                </a:solidFill>
                <a:latin typeface="Times New Roman"/>
              </a:rPr>
              <a:t>Доходы бюджета </a:t>
            </a:r>
            <a:r>
              <a:rPr lang="ru" sz="2000" dirty="0">
                <a:latin typeface="Times New Roman"/>
              </a:rPr>
              <a:t>- это поступающие в бюджет денежные средства    </a:t>
            </a:r>
            <a:endParaRPr lang="ru" sz="2000" dirty="0">
              <a:solidFill>
                <a:srgbClr val="515756"/>
              </a:solidFill>
              <a:latin typeface="Times New Roman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719454"/>
              </p:ext>
            </p:extLst>
          </p:nvPr>
        </p:nvGraphicFramePr>
        <p:xfrm>
          <a:off x="1935163" y="3516860"/>
          <a:ext cx="5696712" cy="919480"/>
        </p:xfrm>
        <a:graphic>
          <a:graphicData uri="http://schemas.openxmlformats.org/drawingml/2006/table">
            <a:tbl>
              <a:tblPr/>
              <a:tblGrid>
                <a:gridCol w="29077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 b="1" dirty="0">
                          <a:latin typeface="Times New Roman"/>
                        </a:rPr>
                        <a:t>ДЕФИЦИТ</a:t>
                      </a:r>
                    </a:p>
                  </a:txBody>
                  <a:tcPr marL="0" marR="0" marT="0" marB="0" anchor="b">
                    <a:solidFill>
                      <a:srgbClr val="FEDBB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 b="1">
                          <a:latin typeface="Times New Roman"/>
                        </a:rPr>
                        <a:t>ПРОФИЦИТ</a:t>
                      </a:r>
                    </a:p>
                  </a:txBody>
                  <a:tcPr marL="0" marR="0" marT="0" marB="0" anchor="b">
                    <a:solidFill>
                      <a:srgbClr val="7DBA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344"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 b="1" dirty="0">
                          <a:latin typeface="Times New Roman"/>
                        </a:rPr>
                        <a:t>Расходы &gt; Доходы</a:t>
                      </a:r>
                    </a:p>
                    <a:p>
                      <a:pPr indent="0" algn="ctr">
                        <a:lnSpc>
                          <a:spcPts val="1990"/>
                        </a:lnSpc>
                      </a:pPr>
                      <a:endParaRPr lang="ru" sz="1800" b="1" dirty="0">
                        <a:solidFill>
                          <a:srgbClr val="3F332B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solidFill>
                      <a:srgbClr val="FEDBB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990"/>
                        </a:lnSpc>
                      </a:pPr>
                      <a:r>
                        <a:rPr lang="ru" sz="1800" b="1" dirty="0">
                          <a:latin typeface="Times New Roman"/>
                        </a:rPr>
                        <a:t>Доходы &gt; Расходы</a:t>
                      </a:r>
                    </a:p>
                    <a:p>
                      <a:pPr indent="0" algn="ctr">
                        <a:lnSpc>
                          <a:spcPts val="1990"/>
                        </a:lnSpc>
                      </a:pPr>
                      <a:endParaRPr lang="ru" sz="1800" b="1" dirty="0">
                        <a:solidFill>
                          <a:srgbClr val="78A271"/>
                        </a:solidFill>
                        <a:latin typeface="Times New Roman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3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5536" y="116632"/>
            <a:ext cx="8280920" cy="1328023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  <a:r>
              <a:rPr lang="ru-RU" dirty="0">
                <a:ln w="0"/>
                <a:solidFill>
                  <a:schemeClr val="accent4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Красномакского сельского поселения Бахчисарайского района Республики Крым, формируемые в рамках муниципальных программ Красномакского сельского поселения  и непрограммных расходов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3E1FB5-52FE-4229-9FC9-B631C84A1C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471965"/>
              </p:ext>
            </p:extLst>
          </p:nvPr>
        </p:nvGraphicFramePr>
        <p:xfrm>
          <a:off x="395536" y="1628800"/>
          <a:ext cx="8190756" cy="31683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2048">
                  <a:extLst>
                    <a:ext uri="{9D8B030D-6E8A-4147-A177-3AD203B41FA5}">
                      <a16:colId xmlns:a16="http://schemas.microsoft.com/office/drawing/2014/main" val="346805509"/>
                    </a:ext>
                  </a:extLst>
                </a:gridCol>
                <a:gridCol w="3960440">
                  <a:extLst>
                    <a:ext uri="{9D8B030D-6E8A-4147-A177-3AD203B41FA5}">
                      <a16:colId xmlns:a16="http://schemas.microsoft.com/office/drawing/2014/main" val="344691924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26715889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870780676"/>
                    </a:ext>
                  </a:extLst>
                </a:gridCol>
                <a:gridCol w="1349996">
                  <a:extLst>
                    <a:ext uri="{9D8B030D-6E8A-4147-A177-3AD203B41FA5}">
                      <a16:colId xmlns:a16="http://schemas.microsoft.com/office/drawing/2014/main" val="2692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</a:rPr>
                        <a:t>№ п/п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200" b="1" i="1" dirty="0">
                          <a:effectLst/>
                        </a:rPr>
                        <a:t>муниципальной программы </a:t>
                      </a:r>
                    </a:p>
                    <a:p>
                      <a:pPr algn="ctr"/>
                      <a:r>
                        <a:rPr lang="ru-RU" sz="1200" b="1" i="1" dirty="0">
                          <a:effectLst/>
                        </a:rPr>
                        <a:t> </a:t>
                      </a:r>
                      <a:endParaRPr lang="ru-RU" sz="1200" b="1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</a:rPr>
                        <a:t>2024</a:t>
                      </a: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</a:rPr>
                        <a:t>2025</a:t>
                      </a: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>
                          <a:effectLst/>
                        </a:rPr>
                        <a:t>2026</a:t>
                      </a: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7193248"/>
                  </a:ext>
                </a:extLst>
              </a:tr>
              <a:tr h="621069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 «Создание условий для эффективного управления муниципальным образованием Красномакского сельского поселения Бахчисарайского района Республики Крым»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6 092 204,00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5 423 858,00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5 423 858,00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67808"/>
                  </a:ext>
                </a:extLst>
              </a:tr>
              <a:tr h="44803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 «Благоустройство территории Красномакского сельского поселения»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8 644 560,00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9 449 279,42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9 646 228,40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945006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«Развитие культуры»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750 000,00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750 000,00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</a:rPr>
                        <a:t>750 000,00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622971"/>
                  </a:ext>
                </a:extLst>
              </a:tr>
              <a:tr h="552062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«Защита населения и территорий от чрезвычайных ситуаций, обеспечение пожарной безопасности Красномакского сельского поселения»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200 000,00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3198155"/>
                  </a:ext>
                </a:extLst>
              </a:tr>
              <a:tr h="348600">
                <a:tc>
                  <a:txBody>
                    <a:bodyPr/>
                    <a:lstStyle/>
                    <a:p>
                      <a:pPr algn="ctr"/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effectLst/>
                        </a:rPr>
                        <a:t>Общая сумма: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15 686 764,00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15 823 137,42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/>
                        </a:rPr>
                        <a:t>16 020 086,40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4002" marR="54002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549790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F0925810-FF21-4262-B160-CBAD4B9A16A1}"/>
              </a:ext>
            </a:extLst>
          </p:cNvPr>
          <p:cNvSpPr txBox="1"/>
          <p:nvPr/>
        </p:nvSpPr>
        <p:spPr>
          <a:xfrm>
            <a:off x="395536" y="4970259"/>
            <a:ext cx="8190756" cy="1299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Непрограммные расходы Красномак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ского сельского поселения </a:t>
            </a:r>
            <a:r>
              <a:rPr lang="ru-RU" sz="1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составят:</a:t>
            </a:r>
            <a:endParaRPr lang="ru-RU" sz="16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2024 год –  323 309,00 руб.;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2025 год – 424 720,00 руб.;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2026 год –  438 096,00 руб. 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178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08" y="138112"/>
            <a:ext cx="8856984" cy="5760640"/>
          </a:xfrm>
        </p:spPr>
        <p:txBody>
          <a:bodyPr>
            <a:noAutofit/>
          </a:bodyPr>
          <a:lstStyle/>
          <a:p>
            <a:pPr algn="just"/>
            <a:r>
              <a:rPr lang="ru-RU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С решением Красномакского сельского совета Бахчисарайского района Республики Крым  «О бюджете МУНИЦИПАЛЬНОГО ОБРАЗОВАНИЯ Красномакского сельского поселения Бахчисарайского  района Республики Крым на 2024 год и на плановый период 2025 и 2026 годов» можно ознакомиться на сайте администрации Красномакского сельского поселения Бахчисарайского района Республики Крым:</a:t>
            </a:r>
            <a:r>
              <a:rPr lang="en-US" altLang="ru-RU" sz="16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ru-RU" sz="1600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</a:rPr>
              <a:t>https://kmsovet.ru/documents/1403.html</a:t>
            </a:r>
            <a:endParaRPr lang="ru-RU" sz="1600" b="1" u="sng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3508" y="2060848"/>
            <a:ext cx="8567737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/>
            <a:endParaRPr lang="ru-RU" altLang="ru-RU" sz="1400" dirty="0">
              <a:latin typeface="Times New Roman" pitchFamily="18" charset="0"/>
            </a:endParaRP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Администрация Красномакского сельского  поселения Бахчисарайского района Республики Крым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Адрес: ул. Центральнаяя,1, село Красный Мак,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Бахчисарайский  район, Республика Крым , 298464</a:t>
            </a:r>
          </a:p>
          <a:p>
            <a:pPr algn="ctr" eaLnBrk="1" hangingPunct="1"/>
            <a:r>
              <a:rPr lang="ru-RU" altLang="ru-RU" sz="1400" dirty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en-US" altLang="ru-RU" sz="1400" dirty="0">
                <a:latin typeface="Times New Roman" pitchFamily="18" charset="0"/>
              </a:rPr>
              <a:t>e-mail:</a:t>
            </a:r>
            <a:r>
              <a:rPr lang="ru-RU" altLang="ru-RU" sz="1400" dirty="0">
                <a:latin typeface="Times New Roman" pitchFamily="18" charset="0"/>
              </a:rPr>
              <a:t> </a:t>
            </a:r>
            <a:br>
              <a:rPr lang="en-US" sz="1400" dirty="0"/>
            </a:b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kmsovet@mail.ru</a:t>
            </a:r>
            <a:r>
              <a:rPr lang="ru-RU" sz="1400" dirty="0"/>
              <a:t> ; 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krasnyj-mak-sovet@bahch.rk.gov.ru</a:t>
            </a:r>
            <a:r>
              <a:rPr lang="ru-RU" sz="1400" dirty="0"/>
              <a:t> </a:t>
            </a:r>
            <a:br>
              <a:rPr lang="ru-RU" sz="1400" i="1" dirty="0"/>
            </a:br>
            <a:r>
              <a:rPr lang="ru-RU" sz="1400" i="1" dirty="0"/>
              <a:t>тел. +7(36554)5-05-32, факс +7(36554)5-07-40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B85A19-1F23-436E-9C93-4181D780D9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756" y="4163229"/>
            <a:ext cx="4392488" cy="233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71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332656"/>
            <a:ext cx="821537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962869" y="1689938"/>
            <a:ext cx="1656183" cy="49606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295" y="4546729"/>
            <a:ext cx="8215370" cy="21483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Бюджет для граждан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- это документ, разрабатываемый и публикуемый в открытом доступе финансовым органом соответствующего публично-правового образования в целях предоставления гражданам актуальной информации о бюджете и отчете о его исполнении в объективной, заслуживающей доверия, доступной и простой для понимания форме. 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6015130" y="2324127"/>
            <a:ext cx="2508974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Муниципальные программы </a:t>
            </a:r>
            <a:r>
              <a:rPr lang="ru-RU" sz="1600" b="1" dirty="0" err="1"/>
              <a:t>Красномакского</a:t>
            </a:r>
            <a:r>
              <a:rPr lang="ru-RU" sz="1600" b="1" dirty="0"/>
              <a:t> сельского поселения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00034" y="299496"/>
            <a:ext cx="8215370" cy="129614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Основа формирования  бюджета муниципального образования Красномакского сельского поселения Бахчисарайского района Республики Крым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707904" y="1689938"/>
            <a:ext cx="1584175" cy="4544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383867" y="2350756"/>
            <a:ext cx="2232247" cy="201622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Прогноз социально-экономического развития </a:t>
            </a:r>
            <a:r>
              <a:rPr lang="ru-RU" sz="1600" b="1" dirty="0" err="1"/>
              <a:t>Красномакского</a:t>
            </a:r>
            <a:r>
              <a:rPr lang="ru-RU" sz="1600" b="1" dirty="0"/>
              <a:t> сельского поселения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372200" y="1728885"/>
            <a:ext cx="1656183" cy="4544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03506" y="2350756"/>
            <a:ext cx="2174908" cy="190595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Основные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направления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бюджетной и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налоговой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/>
              <a:t>политики  </a:t>
            </a:r>
            <a:r>
              <a:rPr lang="ru-RU" sz="1600" b="1" dirty="0" err="1"/>
              <a:t>Красномакского</a:t>
            </a:r>
            <a:r>
              <a:rPr lang="ru-RU" sz="1600" b="1" dirty="0"/>
              <a:t> сельского поселения</a:t>
            </a:r>
          </a:p>
        </p:txBody>
      </p:sp>
    </p:spTree>
    <p:extLst>
      <p:ext uri="{BB962C8B-B14F-4D97-AF65-F5344CB8AC3E}">
        <p14:creationId xmlns:p14="http://schemas.microsoft.com/office/powerpoint/2010/main" val="306267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107950" y="18891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2531" name="AutoShape 6"/>
          <p:cNvGrpSpPr>
            <a:grpSpLocks/>
          </p:cNvGrpSpPr>
          <p:nvPr/>
        </p:nvGrpSpPr>
        <p:grpSpPr bwMode="auto">
          <a:xfrm>
            <a:off x="1475656" y="319088"/>
            <a:ext cx="6048672" cy="388937"/>
            <a:chOff x="1233" y="-197"/>
            <a:chExt cx="3291" cy="1324"/>
          </a:xfrm>
          <a:solidFill>
            <a:srgbClr val="F8D9C4"/>
          </a:solidFill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  <a:reflection blurRad="6350" stA="52000" endA="300" endPos="35000" dir="5400000" sy="-100000" algn="bl" rotWithShape="0"/>
          </a:effectLst>
        </p:grpSpPr>
        <p:pic>
          <p:nvPicPr>
            <p:cNvPr id="22560" name="AutoShape 6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grpFill/>
            <a:ln w="9525">
              <a:solidFill>
                <a:schemeClr val="accent6">
                  <a:lumMod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22561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chemeClr val="accent5">
                  <a:lumMod val="40000"/>
                  <a:lumOff val="60000"/>
                  <a:alpha val="32000"/>
                </a:scheme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000" b="1" i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683931" y="1204984"/>
            <a:ext cx="1838801" cy="347986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4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707401" y="1204984"/>
            <a:ext cx="1843212" cy="3500033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27359" y="1204984"/>
            <a:ext cx="1910302" cy="3479865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4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 dirty="0">
              <a:latin typeface="Times New Roman" pitchFamily="18" charset="0"/>
            </a:endParaRPr>
          </a:p>
        </p:txBody>
      </p:sp>
      <p:sp>
        <p:nvSpPr>
          <p:cNvPr id="22541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 dirty="0"/>
          </a:p>
        </p:txBody>
      </p:sp>
      <p:sp>
        <p:nvSpPr>
          <p:cNvPr id="22542" name="Text Box 40"/>
          <p:cNvSpPr txBox="1">
            <a:spLocks noChangeArrowheads="1"/>
          </p:cNvSpPr>
          <p:nvPr/>
        </p:nvSpPr>
        <p:spPr bwMode="auto">
          <a:xfrm>
            <a:off x="826364" y="1743939"/>
            <a:ext cx="1584325" cy="18764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22543" name="Text Box 41"/>
          <p:cNvSpPr txBox="1">
            <a:spLocks noChangeArrowheads="1"/>
          </p:cNvSpPr>
          <p:nvPr/>
        </p:nvSpPr>
        <p:spPr bwMode="auto">
          <a:xfrm>
            <a:off x="2786063" y="1405177"/>
            <a:ext cx="1657350" cy="29543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22544" name="Text Box 42"/>
          <p:cNvSpPr txBox="1">
            <a:spLocks noChangeArrowheads="1"/>
          </p:cNvSpPr>
          <p:nvPr/>
        </p:nvSpPr>
        <p:spPr bwMode="auto">
          <a:xfrm>
            <a:off x="4827588" y="1442915"/>
            <a:ext cx="1727200" cy="23082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Субсидии </a:t>
            </a:r>
          </a:p>
          <a:p>
            <a:pPr eaLnBrk="1" hangingPunct="1"/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(от лат. «</a:t>
            </a:r>
            <a:r>
              <a:rPr lang="en-US" alt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» - поддержка)</a:t>
            </a:r>
          </a:p>
          <a:p>
            <a:pPr eaLnBrk="1" hangingPunct="1"/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Предоставляются на условиях долевого </a:t>
            </a:r>
            <a:r>
              <a:rPr lang="ru-RU" altLang="ru-RU" sz="1400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софинансирования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расходов других бюджетов</a:t>
            </a:r>
          </a:p>
        </p:txBody>
      </p:sp>
      <p:sp>
        <p:nvSpPr>
          <p:cNvPr id="22545" name="Line 43"/>
          <p:cNvSpPr>
            <a:spLocks noChangeShapeType="1"/>
          </p:cNvSpPr>
          <p:nvPr/>
        </p:nvSpPr>
        <p:spPr bwMode="auto">
          <a:xfrm flipH="1">
            <a:off x="2098549" y="685800"/>
            <a:ext cx="449387" cy="5191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6" name="Line 44"/>
          <p:cNvSpPr>
            <a:spLocks noChangeShapeType="1"/>
          </p:cNvSpPr>
          <p:nvPr/>
        </p:nvSpPr>
        <p:spPr bwMode="auto">
          <a:xfrm flipH="1">
            <a:off x="3758983" y="700088"/>
            <a:ext cx="182779" cy="50489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7" name="Line 45"/>
          <p:cNvSpPr>
            <a:spLocks noChangeShapeType="1"/>
          </p:cNvSpPr>
          <p:nvPr/>
        </p:nvSpPr>
        <p:spPr bwMode="auto">
          <a:xfrm>
            <a:off x="6659562" y="692150"/>
            <a:ext cx="576733" cy="41037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14407" y="1107154"/>
            <a:ext cx="2112489" cy="3508689"/>
          </a:xfrm>
          <a:prstGeom prst="flowChartAlternateProcess">
            <a:avLst/>
          </a:prstGeom>
          <a:solidFill>
            <a:schemeClr val="accent3">
              <a:lumMod val="40000"/>
              <a:lumOff val="60000"/>
              <a:alpha val="72000"/>
            </a:schemeClr>
          </a:solidFill>
          <a:ln w="9525">
            <a:solidFill>
              <a:srgbClr val="00B050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22552" name="Line 50"/>
          <p:cNvSpPr>
            <a:spLocks noChangeShapeType="1"/>
          </p:cNvSpPr>
          <p:nvPr/>
        </p:nvSpPr>
        <p:spPr bwMode="auto">
          <a:xfrm>
            <a:off x="5430838" y="685800"/>
            <a:ext cx="221282" cy="51918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Text Box 51"/>
          <p:cNvSpPr txBox="1">
            <a:spLocks noChangeArrowheads="1"/>
          </p:cNvSpPr>
          <p:nvPr/>
        </p:nvSpPr>
        <p:spPr bwMode="auto">
          <a:xfrm>
            <a:off x="6897931" y="1235742"/>
            <a:ext cx="1996832" cy="32932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»-</a:t>
            </a:r>
            <a:r>
              <a:rPr lang="ru-RU" altLang="ru-RU" sz="1400" b="1" i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)</a:t>
            </a:r>
            <a:r>
              <a:rPr lang="ru-RU" altLang="ru-RU" sz="1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altLang="ru-RU" sz="1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15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76648" y="303138"/>
            <a:ext cx="7119686" cy="1804749"/>
          </a:xfrm>
          <a:prstGeom prst="roundRect">
            <a:avLst/>
          </a:prstGeom>
          <a:solidFill>
            <a:srgbClr val="D9C5A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Основные характеристики бюджета муниципального образования Красномакского сельского поселения Бахчисарайского района Республики Крым на 2024 год и на плановый период 2025 и 2026</a:t>
            </a:r>
            <a:r>
              <a:rPr lang="en-US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>
                <a:ln w="0"/>
                <a:solidFill>
                  <a:schemeClr val="tx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годов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5734" y="2211362"/>
            <a:ext cx="3474888" cy="873951"/>
          </a:xfrm>
          <a:prstGeom prst="roundRect">
            <a:avLst/>
          </a:prstGeom>
          <a:solidFill>
            <a:srgbClr val="E9F1BB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78256" y="2203399"/>
            <a:ext cx="1351101" cy="873951"/>
          </a:xfrm>
          <a:prstGeom prst="roundRect">
            <a:avLst/>
          </a:prstGeom>
          <a:solidFill>
            <a:srgbClr val="ECF7B5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35865" y="5656284"/>
            <a:ext cx="1207085" cy="746682"/>
          </a:xfrm>
          <a:prstGeom prst="roundRect">
            <a:avLst>
              <a:gd name="adj" fmla="val 50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150" y="3431463"/>
            <a:ext cx="3474888" cy="646331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7766" y="4646638"/>
            <a:ext cx="3474888" cy="646331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150" y="5808595"/>
            <a:ext cx="3474888" cy="584775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4191848" y="3569962"/>
            <a:ext cx="1248185" cy="369332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16 048,543</a:t>
            </a:r>
          </a:p>
        </p:txBody>
      </p:sp>
      <p:sp>
        <p:nvSpPr>
          <p:cNvPr id="22" name="TextBox 21"/>
          <p:cNvSpPr txBox="1"/>
          <p:nvPr/>
        </p:nvSpPr>
        <p:spPr>
          <a:xfrm flipH="1">
            <a:off x="4232949" y="4832425"/>
            <a:ext cx="1351102" cy="369332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16 048,543</a:t>
            </a: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357" y="5611186"/>
            <a:ext cx="1238250" cy="774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3" name="TextBox 22"/>
          <p:cNvSpPr txBox="1"/>
          <p:nvPr/>
        </p:nvSpPr>
        <p:spPr>
          <a:xfrm flipH="1">
            <a:off x="5761821" y="3569962"/>
            <a:ext cx="1371598" cy="369332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16 717,733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5809452" y="4832425"/>
            <a:ext cx="1304925" cy="369332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16 717,733</a:t>
            </a:r>
          </a:p>
        </p:txBody>
      </p:sp>
      <p:sp>
        <p:nvSpPr>
          <p:cNvPr id="26" name="TextBox 25"/>
          <p:cNvSpPr txBox="1"/>
          <p:nvPr/>
        </p:nvSpPr>
        <p:spPr>
          <a:xfrm flipH="1">
            <a:off x="7453581" y="4837221"/>
            <a:ext cx="1350026" cy="369332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17 389,936</a:t>
            </a:r>
          </a:p>
        </p:txBody>
      </p:sp>
      <p:sp>
        <p:nvSpPr>
          <p:cNvPr id="27" name="TextBox 26"/>
          <p:cNvSpPr txBox="1"/>
          <p:nvPr/>
        </p:nvSpPr>
        <p:spPr>
          <a:xfrm flipH="1">
            <a:off x="7481961" y="3569962"/>
            <a:ext cx="1371600" cy="369332"/>
          </a:xfrm>
          <a:prstGeom prst="rect">
            <a:avLst/>
          </a:prstGeom>
          <a:solidFill>
            <a:srgbClr val="CADAF2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17 389,936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809452" y="2190422"/>
            <a:ext cx="1371597" cy="914400"/>
          </a:xfrm>
          <a:prstGeom prst="roundRect">
            <a:avLst/>
          </a:prstGeom>
          <a:solidFill>
            <a:srgbClr val="ECF7B5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 anchorCtr="1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466631" y="2206599"/>
            <a:ext cx="1350029" cy="914400"/>
          </a:xfrm>
          <a:prstGeom prst="roundRect">
            <a:avLst/>
          </a:prstGeom>
          <a:solidFill>
            <a:srgbClr val="ECF7B5"/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618670"/>
            <a:ext cx="1238250" cy="7747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Стрелка вправо 23"/>
          <p:cNvSpPr/>
          <p:nvPr/>
        </p:nvSpPr>
        <p:spPr>
          <a:xfrm rot="16200000">
            <a:off x="3749855" y="4112264"/>
            <a:ext cx="1735644" cy="294509"/>
          </a:xfrm>
          <a:prstGeom prst="rightArrow">
            <a:avLst/>
          </a:prstGeom>
          <a:solidFill>
            <a:srgbClr val="D9C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 rot="12799997">
            <a:off x="6090527" y="2454738"/>
            <a:ext cx="1504799" cy="417834"/>
          </a:xfrm>
          <a:prstGeom prst="rightArrow">
            <a:avLst/>
          </a:prstGeom>
          <a:solidFill>
            <a:srgbClr val="D9C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трелка вправо 1"/>
          <p:cNvSpPr/>
          <p:nvPr/>
        </p:nvSpPr>
        <p:spPr>
          <a:xfrm rot="19506863">
            <a:off x="1540276" y="2475646"/>
            <a:ext cx="1383763" cy="417834"/>
          </a:xfrm>
          <a:prstGeom prst="rightArrow">
            <a:avLst/>
          </a:prstGeom>
          <a:solidFill>
            <a:srgbClr val="D9C5A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2809456" y="1898867"/>
            <a:ext cx="3399784" cy="1080120"/>
          </a:xfrm>
          <a:prstGeom prst="roundRect">
            <a:avLst/>
          </a:prstGeom>
          <a:solidFill>
            <a:srgbClr val="E9F1BB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16 048,543</a:t>
            </a:r>
          </a:p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224733"/>
            <a:ext cx="7896316" cy="1379101"/>
          </a:xfrm>
          <a:prstGeom prst="roundRect">
            <a:avLst/>
          </a:prstGeom>
          <a:solidFill>
            <a:srgbClr val="D5D7D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5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муниципального образования Красномакского сельского поселения Бахчисарайского района Республики Крым на 2024 год </a:t>
            </a:r>
          </a:p>
        </p:txBody>
      </p:sp>
      <p:sp>
        <p:nvSpPr>
          <p:cNvPr id="37" name="TextBox 36"/>
          <p:cNvSpPr txBox="1"/>
          <p:nvPr/>
        </p:nvSpPr>
        <p:spPr>
          <a:xfrm rot="10800000" flipH="1" flipV="1">
            <a:off x="5990219" y="3348392"/>
            <a:ext cx="2880321" cy="851297"/>
          </a:xfrm>
          <a:prstGeom prst="roundRect">
            <a:avLst/>
          </a:prstGeom>
          <a:solidFill>
            <a:srgbClr val="CEACB2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9 559,670 тыс. руб.</a:t>
            </a:r>
          </a:p>
        </p:txBody>
      </p:sp>
      <p:sp>
        <p:nvSpPr>
          <p:cNvPr id="38" name="TextBox 37"/>
          <p:cNvSpPr txBox="1"/>
          <p:nvPr/>
        </p:nvSpPr>
        <p:spPr>
          <a:xfrm flipH="1">
            <a:off x="2995093" y="5331313"/>
            <a:ext cx="3153814" cy="1225868"/>
          </a:xfrm>
          <a:prstGeom prst="roundRect">
            <a:avLst/>
          </a:prstGeom>
          <a:solidFill>
            <a:srgbClr val="CEACB2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1 509,653 тыс. руб</a:t>
            </a: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9512" y="3384808"/>
            <a:ext cx="3065623" cy="851297"/>
          </a:xfrm>
          <a:prstGeom prst="roundRect">
            <a:avLst/>
          </a:prstGeom>
          <a:solidFill>
            <a:srgbClr val="CEACB2"/>
          </a:solidFill>
          <a:ln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      </a:t>
            </a:r>
          </a:p>
          <a:p>
            <a:pPr algn="ctr"/>
            <a:r>
              <a:rPr lang="ru-RU" sz="2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4 979, 220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53329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9592" y="220362"/>
            <a:ext cx="7886700" cy="824661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 на 2024 год</a:t>
            </a:r>
          </a:p>
        </p:txBody>
      </p:sp>
      <p:sp>
        <p:nvSpPr>
          <p:cNvPr id="21" name="Багетная рамка 20"/>
          <p:cNvSpPr/>
          <p:nvPr/>
        </p:nvSpPr>
        <p:spPr>
          <a:xfrm>
            <a:off x="3491880" y="2492896"/>
            <a:ext cx="2340260" cy="2060492"/>
          </a:xfrm>
          <a:prstGeom prst="bevel">
            <a:avLst/>
          </a:prstGeom>
          <a:solidFill>
            <a:srgbClr val="D9C5A1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60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B050"/>
                </a:solidFill>
              </a:rPr>
              <a:t>4 979,220</a:t>
            </a:r>
          </a:p>
          <a:p>
            <a:pPr algn="ctr"/>
            <a:r>
              <a:rPr lang="ru-RU" sz="2000" b="1" dirty="0">
                <a:solidFill>
                  <a:srgbClr val="00B050"/>
                </a:solidFill>
              </a:rPr>
              <a:t> тыс. руб</a:t>
            </a:r>
            <a:r>
              <a:rPr lang="ru-RU" sz="20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755576" y="4869160"/>
            <a:ext cx="3096344" cy="1584176"/>
          </a:xfrm>
          <a:prstGeom prst="ellipse">
            <a:avLst/>
          </a:prstGeom>
          <a:solidFill>
            <a:srgbClr val="2BC5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Единый сельскохозяйственный налог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889,430 тыс. руб.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  <p:sp>
        <p:nvSpPr>
          <p:cNvPr id="2" name="Овал 1"/>
          <p:cNvSpPr/>
          <p:nvPr/>
        </p:nvSpPr>
        <p:spPr>
          <a:xfrm>
            <a:off x="304821" y="1322998"/>
            <a:ext cx="2809017" cy="1224136"/>
          </a:xfrm>
          <a:prstGeom prst="ellipse">
            <a:avLst/>
          </a:prstGeom>
          <a:solidFill>
            <a:srgbClr val="2BC5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Земельный налог 1 233,200 тыс.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руб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210182" y="1346412"/>
            <a:ext cx="2809017" cy="1368152"/>
          </a:xfrm>
          <a:prstGeom prst="ellipse">
            <a:avLst/>
          </a:prstGeom>
          <a:solidFill>
            <a:srgbClr val="2BC5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Налог на доходы с физических лиц 2 460,120 </a:t>
            </a:r>
            <a:r>
              <a:rPr lang="ru-RU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тыс.руб</a:t>
            </a:r>
            <a:endParaRPr lang="ru-RU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364088" y="5013176"/>
            <a:ext cx="3096344" cy="1584176"/>
          </a:xfrm>
          <a:prstGeom prst="ellipse">
            <a:avLst/>
          </a:prstGeom>
          <a:solidFill>
            <a:srgbClr val="2BC5B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endParaRPr lang="ru-RU" sz="1400" dirty="0"/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Налог на имущество физических лиц</a:t>
            </a:r>
          </a:p>
          <a:p>
            <a:pPr algn="ctr"/>
            <a:r>
              <a:rPr lang="ru-RU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396,470 тыс. руб</a:t>
            </a:r>
            <a:r>
              <a:rPr lang="ru-RU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endParaRPr lang="ru-RU" sz="1600" dirty="0"/>
          </a:p>
          <a:p>
            <a:pPr algn="ctr"/>
            <a:endParaRPr lang="ru-RU" sz="1600" dirty="0"/>
          </a:p>
          <a:p>
            <a:pPr algn="ctr"/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0482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31626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000" dirty="0">
                <a:ln>
                  <a:solidFill>
                    <a:srgbClr val="00B0F0">
                      <a:alpha val="98000"/>
                    </a:srgb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glow>
                    <a:schemeClr val="accent1"/>
                  </a:glow>
                  <a:innerShdw blurRad="63500" dist="50800">
                    <a:prstClr val="black"/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на 2024 год</a:t>
            </a:r>
            <a:endParaRPr lang="ru-RU" sz="30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flipH="1">
            <a:off x="3191069" y="2348880"/>
            <a:ext cx="2640145" cy="1440160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>
                  <a:solidFill>
                    <a:srgbClr val="0070C0"/>
                  </a:solidFill>
                </a:ln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9 559,670 тыс. руб.</a:t>
            </a:r>
            <a:endParaRPr lang="ru-RU" sz="1700" b="1" dirty="0">
              <a:ln>
                <a:solidFill>
                  <a:srgbClr val="0070C0"/>
                </a:solidFill>
              </a:ln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16135" y="1244469"/>
            <a:ext cx="2699522" cy="1824491"/>
          </a:xfrm>
          <a:prstGeom prst="ellipse">
            <a:avLst/>
          </a:prstGeom>
          <a:solidFill>
            <a:srgbClr val="E8EAEA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1 216,160 тыс. руб.</a:t>
            </a:r>
          </a:p>
        </p:txBody>
      </p:sp>
      <p:sp>
        <p:nvSpPr>
          <p:cNvPr id="3" name="Овал 2"/>
          <p:cNvSpPr/>
          <p:nvPr/>
        </p:nvSpPr>
        <p:spPr>
          <a:xfrm>
            <a:off x="6247007" y="1314338"/>
            <a:ext cx="2699522" cy="1867903"/>
          </a:xfrm>
          <a:prstGeom prst="ellipse">
            <a:avLst/>
          </a:prstGeom>
          <a:solidFill>
            <a:srgbClr val="E8EAEA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Плата за предоставление права на размещение и эксплуатацию НТО</a:t>
            </a:r>
          </a:p>
          <a:p>
            <a:pPr algn="ct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909,640 тыс. руб.</a:t>
            </a:r>
          </a:p>
        </p:txBody>
      </p:sp>
      <p:sp>
        <p:nvSpPr>
          <p:cNvPr id="5" name="Овал 4"/>
          <p:cNvSpPr/>
          <p:nvPr/>
        </p:nvSpPr>
        <p:spPr>
          <a:xfrm>
            <a:off x="3060226" y="4579574"/>
            <a:ext cx="2699522" cy="2045837"/>
          </a:xfrm>
          <a:prstGeom prst="ellipse">
            <a:avLst/>
          </a:prstGeom>
          <a:solidFill>
            <a:srgbClr val="E8EAEA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компенсации затрат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157,300 тыс. руб.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D7EB4F76-2778-468F-AFDE-23589504CB93}"/>
              </a:ext>
            </a:extLst>
          </p:cNvPr>
          <p:cNvSpPr/>
          <p:nvPr/>
        </p:nvSpPr>
        <p:spPr>
          <a:xfrm>
            <a:off x="65034" y="3700672"/>
            <a:ext cx="2699522" cy="1901821"/>
          </a:xfrm>
          <a:prstGeom prst="ellipse">
            <a:avLst/>
          </a:prstGeom>
          <a:solidFill>
            <a:srgbClr val="E8EAEA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получаемые в виде арендной платы   за земельные участки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4 221,670 тыс. руб.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3F8F141F-7B4E-4017-A104-5BAEBC0E0375}"/>
              </a:ext>
            </a:extLst>
          </p:cNvPr>
          <p:cNvSpPr/>
          <p:nvPr/>
        </p:nvSpPr>
        <p:spPr>
          <a:xfrm>
            <a:off x="6128342" y="4005064"/>
            <a:ext cx="2879111" cy="2045837"/>
          </a:xfrm>
          <a:prstGeom prst="ellipse">
            <a:avLst/>
          </a:prstGeom>
          <a:solidFill>
            <a:srgbClr val="E8EAEA"/>
          </a:solidFill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3 054,900 тыс. руб.</a:t>
            </a: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F4BE3622-3579-46BD-8ECF-A75984FEBC9A}"/>
              </a:ext>
            </a:extLst>
          </p:cNvPr>
          <p:cNvCxnSpPr>
            <a:cxnSpLocks/>
          </p:cNvCxnSpPr>
          <p:nvPr/>
        </p:nvCxnSpPr>
        <p:spPr>
          <a:xfrm>
            <a:off x="2915816" y="2348880"/>
            <a:ext cx="526354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E606F71-B0CC-49F8-B0C2-DE2F68A88D89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5701832" y="2248290"/>
            <a:ext cx="545175" cy="6046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7C1F02A1-FCF8-47B5-8950-017572F161AF}"/>
              </a:ext>
            </a:extLst>
          </p:cNvPr>
          <p:cNvCxnSpPr>
            <a:cxnSpLocks/>
          </p:cNvCxnSpPr>
          <p:nvPr/>
        </p:nvCxnSpPr>
        <p:spPr>
          <a:xfrm flipH="1" flipV="1">
            <a:off x="5580113" y="3429000"/>
            <a:ext cx="799333" cy="905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702DD53B-79EF-4F91-B934-CA22B4FCEF8D}"/>
              </a:ext>
            </a:extLst>
          </p:cNvPr>
          <p:cNvCxnSpPr>
            <a:cxnSpLocks/>
            <a:stCxn id="5" idx="0"/>
            <a:endCxn id="9" idx="4"/>
          </p:cNvCxnSpPr>
          <p:nvPr/>
        </p:nvCxnSpPr>
        <p:spPr>
          <a:xfrm flipV="1">
            <a:off x="4409987" y="3789040"/>
            <a:ext cx="101154" cy="7905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id="{A07D30EC-C558-4E74-83B1-659E25E34293}"/>
              </a:ext>
            </a:extLst>
          </p:cNvPr>
          <p:cNvCxnSpPr>
            <a:cxnSpLocks/>
          </p:cNvCxnSpPr>
          <p:nvPr/>
        </p:nvCxnSpPr>
        <p:spPr>
          <a:xfrm flipV="1">
            <a:off x="2555776" y="3429000"/>
            <a:ext cx="886394" cy="7553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13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28651" y="116632"/>
            <a:ext cx="7886700" cy="951084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rgbClr val="0070C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dirty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на 2024 год</a:t>
            </a:r>
          </a:p>
        </p:txBody>
      </p:sp>
      <p:sp>
        <p:nvSpPr>
          <p:cNvPr id="3" name="Параллелограмм 2"/>
          <p:cNvSpPr/>
          <p:nvPr/>
        </p:nvSpPr>
        <p:spPr>
          <a:xfrm rot="16200000">
            <a:off x="33441" y="3138910"/>
            <a:ext cx="2821258" cy="2079402"/>
          </a:xfrm>
          <a:custGeom>
            <a:avLst/>
            <a:gdLst>
              <a:gd name="connsiteX0" fmla="*/ 0 w 4721734"/>
              <a:gd name="connsiteY0" fmla="*/ 1855119 h 1855119"/>
              <a:gd name="connsiteX1" fmla="*/ 463780 w 4721734"/>
              <a:gd name="connsiteY1" fmla="*/ 0 h 1855119"/>
              <a:gd name="connsiteX2" fmla="*/ 4721734 w 4721734"/>
              <a:gd name="connsiteY2" fmla="*/ 0 h 1855119"/>
              <a:gd name="connsiteX3" fmla="*/ 4257954 w 4721734"/>
              <a:gd name="connsiteY3" fmla="*/ 1855119 h 1855119"/>
              <a:gd name="connsiteX4" fmla="*/ 0 w 4721734"/>
              <a:gd name="connsiteY4" fmla="*/ 1855119 h 1855119"/>
              <a:gd name="connsiteX0" fmla="*/ 0 w 4257954"/>
              <a:gd name="connsiteY0" fmla="*/ 1912269 h 1912269"/>
              <a:gd name="connsiteX1" fmla="*/ 463780 w 4257954"/>
              <a:gd name="connsiteY1" fmla="*/ 57150 h 1912269"/>
              <a:gd name="connsiteX2" fmla="*/ 4245484 w 4257954"/>
              <a:gd name="connsiteY2" fmla="*/ 0 h 1912269"/>
              <a:gd name="connsiteX3" fmla="*/ 4257954 w 4257954"/>
              <a:gd name="connsiteY3" fmla="*/ 1912269 h 1912269"/>
              <a:gd name="connsiteX4" fmla="*/ 0 w 4257954"/>
              <a:gd name="connsiteY4" fmla="*/ 1912269 h 1912269"/>
              <a:gd name="connsiteX0" fmla="*/ 0 w 4257954"/>
              <a:gd name="connsiteY0" fmla="*/ 1912269 h 1912269"/>
              <a:gd name="connsiteX1" fmla="*/ 463780 w 4257954"/>
              <a:gd name="connsiteY1" fmla="*/ 57150 h 1912269"/>
              <a:gd name="connsiteX2" fmla="*/ 4245484 w 4257954"/>
              <a:gd name="connsiteY2" fmla="*/ 0 h 1912269"/>
              <a:gd name="connsiteX3" fmla="*/ 4257954 w 4257954"/>
              <a:gd name="connsiteY3" fmla="*/ 1912269 h 1912269"/>
              <a:gd name="connsiteX4" fmla="*/ 0 w 4257954"/>
              <a:gd name="connsiteY4" fmla="*/ 1912269 h 1912269"/>
              <a:gd name="connsiteX0" fmla="*/ 0 w 3885289"/>
              <a:gd name="connsiteY0" fmla="*/ 1912269 h 1912269"/>
              <a:gd name="connsiteX1" fmla="*/ 91115 w 3885289"/>
              <a:gd name="connsiteY1" fmla="*/ 57150 h 1912269"/>
              <a:gd name="connsiteX2" fmla="*/ 3872819 w 3885289"/>
              <a:gd name="connsiteY2" fmla="*/ 0 h 1912269"/>
              <a:gd name="connsiteX3" fmla="*/ 3885289 w 3885289"/>
              <a:gd name="connsiteY3" fmla="*/ 1912269 h 1912269"/>
              <a:gd name="connsiteX4" fmla="*/ 0 w 3885289"/>
              <a:gd name="connsiteY4" fmla="*/ 1912269 h 1912269"/>
              <a:gd name="connsiteX0" fmla="*/ 0 w 3885289"/>
              <a:gd name="connsiteY0" fmla="*/ 1912269 h 1912269"/>
              <a:gd name="connsiteX1" fmla="*/ 91115 w 3885289"/>
              <a:gd name="connsiteY1" fmla="*/ 57150 h 1912269"/>
              <a:gd name="connsiteX2" fmla="*/ 3872819 w 3885289"/>
              <a:gd name="connsiteY2" fmla="*/ 0 h 1912269"/>
              <a:gd name="connsiteX3" fmla="*/ 3885289 w 3885289"/>
              <a:gd name="connsiteY3" fmla="*/ 1912269 h 1912269"/>
              <a:gd name="connsiteX4" fmla="*/ 0 w 3885289"/>
              <a:gd name="connsiteY4" fmla="*/ 1912269 h 191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85289" h="1912269">
                <a:moveTo>
                  <a:pt x="0" y="1912269"/>
                </a:moveTo>
                <a:cubicBezTo>
                  <a:pt x="473541" y="1311417"/>
                  <a:pt x="60743" y="675523"/>
                  <a:pt x="91115" y="57150"/>
                </a:cubicBezTo>
                <a:lnTo>
                  <a:pt x="3872819" y="0"/>
                </a:lnTo>
                <a:cubicBezTo>
                  <a:pt x="3210222" y="818398"/>
                  <a:pt x="3881132" y="1274846"/>
                  <a:pt x="3885289" y="1912269"/>
                </a:cubicBezTo>
                <a:lnTo>
                  <a:pt x="0" y="1912269"/>
                </a:lnTo>
                <a:close/>
              </a:path>
            </a:pathLst>
          </a:custGeom>
          <a:solidFill>
            <a:srgbClr val="D9C5A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 anchorCtr="1"/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 на осуществление первичного воинского учета на территориях, где отсутствуют военные комиссариаты</a:t>
            </a:r>
          </a:p>
          <a:p>
            <a:pPr algn="ctr"/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349,613 тыс. руб.</a:t>
            </a:r>
          </a:p>
        </p:txBody>
      </p:sp>
      <p:sp>
        <p:nvSpPr>
          <p:cNvPr id="7" name="Овал 6"/>
          <p:cNvSpPr/>
          <p:nvPr/>
        </p:nvSpPr>
        <p:spPr>
          <a:xfrm>
            <a:off x="3275856" y="3522142"/>
            <a:ext cx="2808312" cy="141902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1 509,653 </a:t>
            </a:r>
          </a:p>
          <a:p>
            <a:pPr algn="ctr"/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0" name="Параллелограмм 9"/>
          <p:cNvSpPr/>
          <p:nvPr/>
        </p:nvSpPr>
        <p:spPr>
          <a:xfrm rot="5400000">
            <a:off x="6322928" y="3118230"/>
            <a:ext cx="2821258" cy="2146654"/>
          </a:xfrm>
          <a:custGeom>
            <a:avLst/>
            <a:gdLst>
              <a:gd name="connsiteX0" fmla="*/ 0 w 4743829"/>
              <a:gd name="connsiteY0" fmla="*/ 1872207 h 1872207"/>
              <a:gd name="connsiteX1" fmla="*/ 468052 w 4743829"/>
              <a:gd name="connsiteY1" fmla="*/ 0 h 1872207"/>
              <a:gd name="connsiteX2" fmla="*/ 4743829 w 4743829"/>
              <a:gd name="connsiteY2" fmla="*/ 0 h 1872207"/>
              <a:gd name="connsiteX3" fmla="*/ 4275777 w 4743829"/>
              <a:gd name="connsiteY3" fmla="*/ 1872207 h 1872207"/>
              <a:gd name="connsiteX4" fmla="*/ 0 w 4743829"/>
              <a:gd name="connsiteY4" fmla="*/ 1872207 h 1872207"/>
              <a:gd name="connsiteX0" fmla="*/ 0 w 4286629"/>
              <a:gd name="connsiteY0" fmla="*/ 1881732 h 1881732"/>
              <a:gd name="connsiteX1" fmla="*/ 10852 w 4286629"/>
              <a:gd name="connsiteY1" fmla="*/ 0 h 1881732"/>
              <a:gd name="connsiteX2" fmla="*/ 4286629 w 4286629"/>
              <a:gd name="connsiteY2" fmla="*/ 0 h 1881732"/>
              <a:gd name="connsiteX3" fmla="*/ 3818577 w 4286629"/>
              <a:gd name="connsiteY3" fmla="*/ 1872207 h 1881732"/>
              <a:gd name="connsiteX4" fmla="*/ 0 w 4286629"/>
              <a:gd name="connsiteY4" fmla="*/ 1881732 h 1881732"/>
              <a:gd name="connsiteX0" fmla="*/ 0 w 3924682"/>
              <a:gd name="connsiteY0" fmla="*/ 1891258 h 1891258"/>
              <a:gd name="connsiteX1" fmla="*/ 10852 w 3924682"/>
              <a:gd name="connsiteY1" fmla="*/ 9526 h 1891258"/>
              <a:gd name="connsiteX2" fmla="*/ 3924682 w 3924682"/>
              <a:gd name="connsiteY2" fmla="*/ 0 h 1891258"/>
              <a:gd name="connsiteX3" fmla="*/ 3818577 w 3924682"/>
              <a:gd name="connsiteY3" fmla="*/ 1881733 h 1891258"/>
              <a:gd name="connsiteX4" fmla="*/ 0 w 3924682"/>
              <a:gd name="connsiteY4" fmla="*/ 1891258 h 1891258"/>
              <a:gd name="connsiteX0" fmla="*/ 0 w 3819907"/>
              <a:gd name="connsiteY0" fmla="*/ 1900783 h 1900783"/>
              <a:gd name="connsiteX1" fmla="*/ 10852 w 3819907"/>
              <a:gd name="connsiteY1" fmla="*/ 19051 h 1900783"/>
              <a:gd name="connsiteX2" fmla="*/ 3819907 w 3819907"/>
              <a:gd name="connsiteY2" fmla="*/ 0 h 1900783"/>
              <a:gd name="connsiteX3" fmla="*/ 3818577 w 3819907"/>
              <a:gd name="connsiteY3" fmla="*/ 1891258 h 1900783"/>
              <a:gd name="connsiteX4" fmla="*/ 0 w 3819907"/>
              <a:gd name="connsiteY4" fmla="*/ 1900783 h 1900783"/>
              <a:gd name="connsiteX0" fmla="*/ -1 w 3819903"/>
              <a:gd name="connsiteY0" fmla="*/ 1892386 h 1892386"/>
              <a:gd name="connsiteX1" fmla="*/ 10848 w 3819903"/>
              <a:gd name="connsiteY1" fmla="*/ 19051 h 1892386"/>
              <a:gd name="connsiteX2" fmla="*/ 3819903 w 3819903"/>
              <a:gd name="connsiteY2" fmla="*/ 0 h 1892386"/>
              <a:gd name="connsiteX3" fmla="*/ 3818573 w 3819903"/>
              <a:gd name="connsiteY3" fmla="*/ 1891258 h 1892386"/>
              <a:gd name="connsiteX4" fmla="*/ -1 w 3819903"/>
              <a:gd name="connsiteY4" fmla="*/ 1892386 h 1892386"/>
              <a:gd name="connsiteX0" fmla="*/ 0 w 3819904"/>
              <a:gd name="connsiteY0" fmla="*/ 1892386 h 1892386"/>
              <a:gd name="connsiteX1" fmla="*/ 10849 w 3819904"/>
              <a:gd name="connsiteY1" fmla="*/ 19051 h 1892386"/>
              <a:gd name="connsiteX2" fmla="*/ 3819904 w 3819904"/>
              <a:gd name="connsiteY2" fmla="*/ 0 h 1892386"/>
              <a:gd name="connsiteX3" fmla="*/ 3818574 w 3819904"/>
              <a:gd name="connsiteY3" fmla="*/ 1891258 h 1892386"/>
              <a:gd name="connsiteX4" fmla="*/ 0 w 3819904"/>
              <a:gd name="connsiteY4" fmla="*/ 1892386 h 1892386"/>
              <a:gd name="connsiteX0" fmla="*/ 0 w 3819904"/>
              <a:gd name="connsiteY0" fmla="*/ 1892386 h 1892386"/>
              <a:gd name="connsiteX1" fmla="*/ 10849 w 3819904"/>
              <a:gd name="connsiteY1" fmla="*/ 19051 h 1892386"/>
              <a:gd name="connsiteX2" fmla="*/ 3819904 w 3819904"/>
              <a:gd name="connsiteY2" fmla="*/ 0 h 1892386"/>
              <a:gd name="connsiteX3" fmla="*/ 3818574 w 3819904"/>
              <a:gd name="connsiteY3" fmla="*/ 1891258 h 1892386"/>
              <a:gd name="connsiteX4" fmla="*/ 0 w 3819904"/>
              <a:gd name="connsiteY4" fmla="*/ 1892386 h 189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9904" h="1892386">
                <a:moveTo>
                  <a:pt x="0" y="1892386"/>
                </a:moveTo>
                <a:cubicBezTo>
                  <a:pt x="518865" y="1265141"/>
                  <a:pt x="7232" y="646295"/>
                  <a:pt x="10849" y="19051"/>
                </a:cubicBezTo>
                <a:lnTo>
                  <a:pt x="3819904" y="0"/>
                </a:lnTo>
                <a:cubicBezTo>
                  <a:pt x="3304215" y="655609"/>
                  <a:pt x="3819017" y="1260839"/>
                  <a:pt x="3818574" y="1891258"/>
                </a:cubicBezTo>
                <a:lnTo>
                  <a:pt x="0" y="1892386"/>
                </a:lnTo>
                <a:close/>
              </a:path>
            </a:pathLst>
          </a:custGeom>
          <a:solidFill>
            <a:srgbClr val="D9C5A1"/>
          </a:solidFill>
          <a:ln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504000" tIns="360000" rIns="360000" bIns="108000" rtlCol="0" anchor="ctr">
            <a:scene3d>
              <a:camera prst="orthographicFront">
                <a:rot lat="21299999" lon="0" rev="5400000"/>
              </a:camera>
              <a:lightRig rig="threePt" dir="t"/>
            </a:scene3d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 на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передаваемых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полномочий в сфере административной ответственности   </a:t>
            </a:r>
          </a:p>
          <a:p>
            <a:pPr algn="ctr"/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2,166 тыс. руб.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2267744" y="1268760"/>
            <a:ext cx="4680520" cy="951084"/>
          </a:xfrm>
          <a:custGeom>
            <a:avLst/>
            <a:gdLst>
              <a:gd name="connsiteX0" fmla="*/ 0 w 4608512"/>
              <a:gd name="connsiteY0" fmla="*/ 0 h 951084"/>
              <a:gd name="connsiteX1" fmla="*/ 4449995 w 4608512"/>
              <a:gd name="connsiteY1" fmla="*/ 0 h 951084"/>
              <a:gd name="connsiteX2" fmla="*/ 4608512 w 4608512"/>
              <a:gd name="connsiteY2" fmla="*/ 158517 h 951084"/>
              <a:gd name="connsiteX3" fmla="*/ 4608512 w 4608512"/>
              <a:gd name="connsiteY3" fmla="*/ 951084 h 951084"/>
              <a:gd name="connsiteX4" fmla="*/ 0 w 4608512"/>
              <a:gd name="connsiteY4" fmla="*/ 951084 h 951084"/>
              <a:gd name="connsiteX5" fmla="*/ 0 w 4608512"/>
              <a:gd name="connsiteY5" fmla="*/ 0 h 951084"/>
              <a:gd name="connsiteX0" fmla="*/ 0 w 4608512"/>
              <a:gd name="connsiteY0" fmla="*/ 0 h 951084"/>
              <a:gd name="connsiteX1" fmla="*/ 4449995 w 4608512"/>
              <a:gd name="connsiteY1" fmla="*/ 0 h 951084"/>
              <a:gd name="connsiteX2" fmla="*/ 4608512 w 4608512"/>
              <a:gd name="connsiteY2" fmla="*/ 158517 h 951084"/>
              <a:gd name="connsiteX3" fmla="*/ 4608512 w 4608512"/>
              <a:gd name="connsiteY3" fmla="*/ 951084 h 951084"/>
              <a:gd name="connsiteX4" fmla="*/ 0 w 4608512"/>
              <a:gd name="connsiteY4" fmla="*/ 951084 h 951084"/>
              <a:gd name="connsiteX5" fmla="*/ 0 w 4608512"/>
              <a:gd name="connsiteY5" fmla="*/ 0 h 951084"/>
              <a:gd name="connsiteX0" fmla="*/ 0 w 4608512"/>
              <a:gd name="connsiteY0" fmla="*/ 0 h 951084"/>
              <a:gd name="connsiteX1" fmla="*/ 4449995 w 4608512"/>
              <a:gd name="connsiteY1" fmla="*/ 0 h 951084"/>
              <a:gd name="connsiteX2" fmla="*/ 4608512 w 4608512"/>
              <a:gd name="connsiteY2" fmla="*/ 158517 h 951084"/>
              <a:gd name="connsiteX3" fmla="*/ 4608512 w 4608512"/>
              <a:gd name="connsiteY3" fmla="*/ 951084 h 951084"/>
              <a:gd name="connsiteX4" fmla="*/ 0 w 4608512"/>
              <a:gd name="connsiteY4" fmla="*/ 951084 h 951084"/>
              <a:gd name="connsiteX5" fmla="*/ 0 w 4608512"/>
              <a:gd name="connsiteY5" fmla="*/ 0 h 951084"/>
              <a:gd name="connsiteX0" fmla="*/ 0 w 4608512"/>
              <a:gd name="connsiteY0" fmla="*/ 0 h 951084"/>
              <a:gd name="connsiteX1" fmla="*/ 4449995 w 4608512"/>
              <a:gd name="connsiteY1" fmla="*/ 0 h 951084"/>
              <a:gd name="connsiteX2" fmla="*/ 4608512 w 4608512"/>
              <a:gd name="connsiteY2" fmla="*/ 158517 h 951084"/>
              <a:gd name="connsiteX3" fmla="*/ 4608512 w 4608512"/>
              <a:gd name="connsiteY3" fmla="*/ 951084 h 951084"/>
              <a:gd name="connsiteX4" fmla="*/ 0 w 4608512"/>
              <a:gd name="connsiteY4" fmla="*/ 951084 h 951084"/>
              <a:gd name="connsiteX5" fmla="*/ 0 w 4608512"/>
              <a:gd name="connsiteY5" fmla="*/ 0 h 951084"/>
              <a:gd name="connsiteX0" fmla="*/ 0 w 4608512"/>
              <a:gd name="connsiteY0" fmla="*/ 0 h 951084"/>
              <a:gd name="connsiteX1" fmla="*/ 4449995 w 4608512"/>
              <a:gd name="connsiteY1" fmla="*/ 0 h 951084"/>
              <a:gd name="connsiteX2" fmla="*/ 4505349 w 4608512"/>
              <a:gd name="connsiteY2" fmla="*/ 120417 h 951084"/>
              <a:gd name="connsiteX3" fmla="*/ 4608512 w 4608512"/>
              <a:gd name="connsiteY3" fmla="*/ 951084 h 951084"/>
              <a:gd name="connsiteX4" fmla="*/ 0 w 4608512"/>
              <a:gd name="connsiteY4" fmla="*/ 951084 h 951084"/>
              <a:gd name="connsiteX5" fmla="*/ 0 w 4608512"/>
              <a:gd name="connsiteY5" fmla="*/ 0 h 951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08512" h="951084">
                <a:moveTo>
                  <a:pt x="0" y="0"/>
                </a:moveTo>
                <a:lnTo>
                  <a:pt x="4449995" y="0"/>
                </a:lnTo>
                <a:lnTo>
                  <a:pt x="4505349" y="120417"/>
                </a:lnTo>
                <a:cubicBezTo>
                  <a:pt x="4124349" y="356031"/>
                  <a:pt x="4608512" y="686895"/>
                  <a:pt x="4608512" y="951084"/>
                </a:cubicBezTo>
                <a:lnTo>
                  <a:pt x="0" y="951084"/>
                </a:lnTo>
                <a:cubicBezTo>
                  <a:pt x="0" y="634056"/>
                  <a:pt x="200025" y="269403"/>
                  <a:pt x="0" y="0"/>
                </a:cubicBezTo>
                <a:close/>
              </a:path>
            </a:pathLst>
          </a:custGeom>
          <a:solidFill>
            <a:srgbClr val="D9C5A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144000" bIns="0" rtlCol="0" anchor="ctr"/>
          <a:lstStyle/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из бюджета Республики Крым </a:t>
            </a:r>
          </a:p>
          <a:p>
            <a:pPr algn="ctr"/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1 157,874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394384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5890</TotalTime>
  <Words>1363</Words>
  <Application>Microsoft Office PowerPoint</Application>
  <PresentationFormat>Экран (4:3)</PresentationFormat>
  <Paragraphs>279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1" baseType="lpstr">
      <vt:lpstr>Arial</vt:lpstr>
      <vt:lpstr>Calibri</vt:lpstr>
      <vt:lpstr>Cambria</vt:lpstr>
      <vt:lpstr>Century Gothic</vt:lpstr>
      <vt:lpstr>Georgia</vt:lpstr>
      <vt:lpstr>Sitka Heading</vt:lpstr>
      <vt:lpstr>Symbol</vt:lpstr>
      <vt:lpstr>Times New Roman</vt:lpstr>
      <vt:lpstr>Wingdings 3</vt:lpstr>
      <vt:lpstr>Совет директоров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Налоговые доходы  на 2024 год</vt:lpstr>
      <vt:lpstr>Неналоговые доходы на 2024 год</vt:lpstr>
      <vt:lpstr>Безвозмездные поступления на 2024 год</vt:lpstr>
      <vt:lpstr>Презентация PowerPoint</vt:lpstr>
      <vt:lpstr>Налоговые доходы на 2025 год</vt:lpstr>
      <vt:lpstr>Неналоговые доходы на 2025 год</vt:lpstr>
      <vt:lpstr>Безвозмездные поступления на 2025 год</vt:lpstr>
      <vt:lpstr>Презентация PowerPoint</vt:lpstr>
      <vt:lpstr>Налоговые доходы на 2026 год</vt:lpstr>
      <vt:lpstr>Неналоговые доходы на 2026 год</vt:lpstr>
      <vt:lpstr>Безвозмездные поступления на 2026 год</vt:lpstr>
      <vt:lpstr>Классификация расходов бюджета по разделам</vt:lpstr>
      <vt:lpstr>Расходы бюджета муниципального образования Красномакского сельского поселения Бахчисарайского  района Республики Крым на 2024 год и на плановый период 2025 и 2026 годов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Selsovet02</cp:lastModifiedBy>
  <cp:revision>550</cp:revision>
  <cp:lastPrinted>2014-05-13T11:35:02Z</cp:lastPrinted>
  <dcterms:created xsi:type="dcterms:W3CDTF">2014-05-12T16:47:43Z</dcterms:created>
  <dcterms:modified xsi:type="dcterms:W3CDTF">2024-02-22T11:28:26Z</dcterms:modified>
</cp:coreProperties>
</file>